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8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07EF8B-BB2D-4F23-BD9D-2ECE948C8BEB}" type="doc">
      <dgm:prSet loTypeId="urn:microsoft.com/office/officeart/2005/8/layout/cycle4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89F2E64-22D7-487E-9527-E1DD82675735}">
      <dgm:prSet phldrT="[文字]"/>
      <dgm:spPr/>
      <dgm:t>
        <a:bodyPr/>
        <a:lstStyle/>
        <a:p>
          <a:r>
            <a:rPr lang="zh-TW" altLang="en-US" dirty="0" smtClean="0"/>
            <a:t>營運</a:t>
          </a:r>
          <a:endParaRPr lang="en-US" altLang="zh-TW" dirty="0" smtClean="0"/>
        </a:p>
        <a:p>
          <a:r>
            <a:rPr lang="zh-TW" altLang="en-US" dirty="0" smtClean="0"/>
            <a:t>優</a:t>
          </a:r>
          <a:r>
            <a:rPr lang="zh-TW" altLang="en-US" dirty="0" smtClean="0"/>
            <a:t>化</a:t>
          </a:r>
          <a:endParaRPr lang="zh-TW" altLang="en-US" dirty="0"/>
        </a:p>
      </dgm:t>
    </dgm:pt>
    <dgm:pt modelId="{E858944E-8BFD-439E-B83C-6356751BBF0C}" type="parTrans" cxnId="{A8AF406A-C7AC-40A2-B266-604B16867333}">
      <dgm:prSet/>
      <dgm:spPr/>
      <dgm:t>
        <a:bodyPr/>
        <a:lstStyle/>
        <a:p>
          <a:endParaRPr lang="zh-TW" altLang="en-US"/>
        </a:p>
      </dgm:t>
    </dgm:pt>
    <dgm:pt modelId="{958D9B96-FEB9-4E17-B020-A80B9E3010D8}" type="sibTrans" cxnId="{A8AF406A-C7AC-40A2-B266-604B16867333}">
      <dgm:prSet/>
      <dgm:spPr/>
      <dgm:t>
        <a:bodyPr/>
        <a:lstStyle/>
        <a:p>
          <a:endParaRPr lang="zh-TW" altLang="en-US"/>
        </a:p>
      </dgm:t>
    </dgm:pt>
    <dgm:pt modelId="{D02DE2FD-A063-47FD-8E9D-2D05FBF573BC}">
      <dgm:prSet phldrT="[文字]" custT="1"/>
      <dgm:spPr/>
      <dgm:t>
        <a:bodyPr/>
        <a:lstStyle/>
        <a:p>
          <a:r>
            <a:rPr lang="zh-TW" altLang="en-US" sz="1400" dirty="0" smtClean="0"/>
            <a:t>了解金融機構送保行為及政策</a:t>
          </a:r>
          <a:endParaRPr lang="zh-TW" altLang="en-US" sz="1400" dirty="0"/>
        </a:p>
      </dgm:t>
    </dgm:pt>
    <dgm:pt modelId="{65E9B973-7A5D-4006-A028-AF6F3A54DDD1}" type="parTrans" cxnId="{7C085CA3-97C4-41C9-A95A-CABEC2A901DE}">
      <dgm:prSet/>
      <dgm:spPr/>
      <dgm:t>
        <a:bodyPr/>
        <a:lstStyle/>
        <a:p>
          <a:endParaRPr lang="zh-TW" altLang="en-US"/>
        </a:p>
      </dgm:t>
    </dgm:pt>
    <dgm:pt modelId="{8413A1E7-C7BB-4BC2-B11B-B4A5041DF856}" type="sibTrans" cxnId="{7C085CA3-97C4-41C9-A95A-CABEC2A901DE}">
      <dgm:prSet/>
      <dgm:spPr/>
      <dgm:t>
        <a:bodyPr/>
        <a:lstStyle/>
        <a:p>
          <a:endParaRPr lang="zh-TW" altLang="en-US"/>
        </a:p>
      </dgm:t>
    </dgm:pt>
    <dgm:pt modelId="{D33C2944-17B2-40D3-81B8-9CC5979BB5DB}">
      <dgm:prSet phldrT="[文字]"/>
      <dgm:spPr/>
      <dgm:t>
        <a:bodyPr/>
        <a:lstStyle/>
        <a:p>
          <a:r>
            <a:rPr lang="zh-TW" altLang="en-US" dirty="0" smtClean="0"/>
            <a:t>風險預測</a:t>
          </a:r>
          <a:endParaRPr lang="en-US" altLang="zh-TW" dirty="0" smtClean="0"/>
        </a:p>
        <a:p>
          <a:r>
            <a:rPr lang="zh-TW" altLang="en-US" dirty="0" smtClean="0"/>
            <a:t>與管理</a:t>
          </a:r>
          <a:endParaRPr lang="zh-TW" altLang="en-US" dirty="0"/>
        </a:p>
      </dgm:t>
    </dgm:pt>
    <dgm:pt modelId="{DC7ACCE5-3A95-48D7-A9FF-E09FA401F6FD}" type="parTrans" cxnId="{E2B6F725-FF43-4261-B760-4992F0DD9AFB}">
      <dgm:prSet/>
      <dgm:spPr/>
      <dgm:t>
        <a:bodyPr/>
        <a:lstStyle/>
        <a:p>
          <a:endParaRPr lang="zh-TW" altLang="en-US"/>
        </a:p>
      </dgm:t>
    </dgm:pt>
    <dgm:pt modelId="{A7DFFDE3-2762-436D-AE78-2507AAC23D2F}" type="sibTrans" cxnId="{E2B6F725-FF43-4261-B760-4992F0DD9AFB}">
      <dgm:prSet/>
      <dgm:spPr/>
      <dgm:t>
        <a:bodyPr/>
        <a:lstStyle/>
        <a:p>
          <a:endParaRPr lang="zh-TW" altLang="en-US"/>
        </a:p>
      </dgm:t>
    </dgm:pt>
    <dgm:pt modelId="{6B894BF1-54E6-4030-A62B-9C3C36F9EBCE}">
      <dgm:prSet phldrT="[文字]" custT="1"/>
      <dgm:spPr/>
      <dgm:t>
        <a:bodyPr/>
        <a:lstStyle/>
        <a:p>
          <a:r>
            <a:rPr lang="zh-TW" altLang="en-US" sz="1400" dirty="0" smtClean="0"/>
            <a:t>介接政府開放資料，挖掘風險因子</a:t>
          </a:r>
          <a:endParaRPr lang="zh-TW" altLang="en-US" sz="1400" dirty="0"/>
        </a:p>
      </dgm:t>
    </dgm:pt>
    <dgm:pt modelId="{3BD4A496-0810-48DF-974A-27E535AC0402}" type="parTrans" cxnId="{533B9365-EC29-47E0-86B6-C738B1D981F2}">
      <dgm:prSet/>
      <dgm:spPr/>
      <dgm:t>
        <a:bodyPr/>
        <a:lstStyle/>
        <a:p>
          <a:endParaRPr lang="zh-TW" altLang="en-US"/>
        </a:p>
      </dgm:t>
    </dgm:pt>
    <dgm:pt modelId="{06D873AC-08BF-47A0-ACB9-EBFF84C9DA24}" type="sibTrans" cxnId="{533B9365-EC29-47E0-86B6-C738B1D981F2}">
      <dgm:prSet/>
      <dgm:spPr/>
      <dgm:t>
        <a:bodyPr/>
        <a:lstStyle/>
        <a:p>
          <a:endParaRPr lang="zh-TW" altLang="en-US"/>
        </a:p>
      </dgm:t>
    </dgm:pt>
    <dgm:pt modelId="{A26E5C9D-E3F9-4DEA-A694-58F99487C2D3}">
      <dgm:prSet phldrT="[文字]"/>
      <dgm:spPr/>
      <dgm:t>
        <a:bodyPr/>
        <a:lstStyle/>
        <a:p>
          <a:r>
            <a:rPr lang="zh-TW" altLang="en-US" dirty="0" smtClean="0"/>
            <a:t>審案評</a:t>
          </a:r>
          <a:endParaRPr lang="en-US" altLang="zh-TW" dirty="0" smtClean="0"/>
        </a:p>
        <a:p>
          <a:r>
            <a:rPr lang="zh-TW" altLang="en-US" dirty="0" smtClean="0"/>
            <a:t>分模型</a:t>
          </a:r>
          <a:endParaRPr lang="zh-TW" altLang="en-US" dirty="0"/>
        </a:p>
      </dgm:t>
    </dgm:pt>
    <dgm:pt modelId="{D71AFEF0-6410-4BDE-BDAC-50B6F23EEE9D}" type="parTrans" cxnId="{57432FC6-7AB9-4D05-A28E-35104A7285AF}">
      <dgm:prSet/>
      <dgm:spPr/>
      <dgm:t>
        <a:bodyPr/>
        <a:lstStyle/>
        <a:p>
          <a:endParaRPr lang="zh-TW" altLang="en-US"/>
        </a:p>
      </dgm:t>
    </dgm:pt>
    <dgm:pt modelId="{935E56F8-5AB2-42AE-9F35-25098CAC60DD}" type="sibTrans" cxnId="{57432FC6-7AB9-4D05-A28E-35104A7285AF}">
      <dgm:prSet/>
      <dgm:spPr/>
      <dgm:t>
        <a:bodyPr/>
        <a:lstStyle/>
        <a:p>
          <a:endParaRPr lang="zh-TW" altLang="en-US"/>
        </a:p>
      </dgm:t>
    </dgm:pt>
    <dgm:pt modelId="{A7AFBC28-9D14-4D66-8912-870F1AF77FA7}">
      <dgm:prSet phldrT="[文字]"/>
      <dgm:spPr/>
      <dgm:t>
        <a:bodyPr/>
        <a:lstStyle/>
        <a:p>
          <a:r>
            <a:rPr lang="zh-TW" altLang="en-US" dirty="0" smtClean="0"/>
            <a:t>資料加</a:t>
          </a:r>
          <a:endParaRPr lang="en-US" altLang="zh-TW" dirty="0" smtClean="0"/>
        </a:p>
        <a:p>
          <a:r>
            <a:rPr lang="zh-TW" altLang="en-US" dirty="0" smtClean="0"/>
            <a:t>值運用</a:t>
          </a:r>
          <a:endParaRPr lang="zh-TW" altLang="en-US" dirty="0"/>
        </a:p>
      </dgm:t>
    </dgm:pt>
    <dgm:pt modelId="{67A0FE64-B870-4824-8D24-63C00CA8530C}" type="parTrans" cxnId="{7B93341D-C840-4057-A84E-62CAC13955BF}">
      <dgm:prSet/>
      <dgm:spPr/>
      <dgm:t>
        <a:bodyPr/>
        <a:lstStyle/>
        <a:p>
          <a:endParaRPr lang="zh-TW" altLang="en-US"/>
        </a:p>
      </dgm:t>
    </dgm:pt>
    <dgm:pt modelId="{3796FC39-4A5F-46B3-BF94-DB84E73B4641}" type="sibTrans" cxnId="{7B93341D-C840-4057-A84E-62CAC13955BF}">
      <dgm:prSet/>
      <dgm:spPr/>
      <dgm:t>
        <a:bodyPr/>
        <a:lstStyle/>
        <a:p>
          <a:endParaRPr lang="zh-TW" altLang="en-US"/>
        </a:p>
      </dgm:t>
    </dgm:pt>
    <dgm:pt modelId="{6F134983-6CD7-4FED-A77B-B17E3FE03C89}">
      <dgm:prSet phldrT="[文字]"/>
      <dgm:spPr/>
      <dgm:t>
        <a:bodyPr/>
        <a:lstStyle/>
        <a:p>
          <a:endParaRPr lang="zh-TW" altLang="en-US" sz="900" dirty="0"/>
        </a:p>
      </dgm:t>
    </dgm:pt>
    <dgm:pt modelId="{26589405-9753-48D2-B152-AF882D4C4031}" type="parTrans" cxnId="{6A04DEE1-AAF5-4FE2-9A39-3D0D870B6FD5}">
      <dgm:prSet/>
      <dgm:spPr/>
      <dgm:t>
        <a:bodyPr/>
        <a:lstStyle/>
        <a:p>
          <a:endParaRPr lang="zh-TW" altLang="en-US"/>
        </a:p>
      </dgm:t>
    </dgm:pt>
    <dgm:pt modelId="{F0EEF1F5-196D-48B4-8230-7DB2ABBCDB2F}" type="sibTrans" cxnId="{6A04DEE1-AAF5-4FE2-9A39-3D0D870B6FD5}">
      <dgm:prSet/>
      <dgm:spPr/>
      <dgm:t>
        <a:bodyPr/>
        <a:lstStyle/>
        <a:p>
          <a:endParaRPr lang="zh-TW" altLang="en-US"/>
        </a:p>
      </dgm:t>
    </dgm:pt>
    <dgm:pt modelId="{7BD1621B-0FCB-414A-94AA-28A6018F3BC4}">
      <dgm:prSet phldrT="[文字]" custT="1"/>
      <dgm:spPr/>
      <dgm:t>
        <a:bodyPr/>
        <a:lstStyle/>
        <a:p>
          <a:r>
            <a:rPr lang="zh-TW" altLang="en-US" sz="1400" dirty="0" smtClean="0"/>
            <a:t>開放資料及多維度統計報表自動化</a:t>
          </a:r>
          <a:r>
            <a:rPr lang="en-US" altLang="zh-TW" sz="1400" dirty="0" smtClean="0"/>
            <a:t>/</a:t>
          </a:r>
          <a:r>
            <a:rPr lang="zh-TW" altLang="en-US" sz="1400" dirty="0" smtClean="0"/>
            <a:t>互動式查詢</a:t>
          </a:r>
          <a:endParaRPr lang="zh-TW" altLang="en-US" sz="1400" dirty="0"/>
        </a:p>
      </dgm:t>
    </dgm:pt>
    <dgm:pt modelId="{49CDF0CB-8613-4CF3-A19C-75B1AA65BFF5}" type="parTrans" cxnId="{4826F965-F8BD-44CA-9E5F-FEF2F2196BAE}">
      <dgm:prSet/>
      <dgm:spPr/>
      <dgm:t>
        <a:bodyPr/>
        <a:lstStyle/>
        <a:p>
          <a:endParaRPr lang="zh-TW" altLang="en-US"/>
        </a:p>
      </dgm:t>
    </dgm:pt>
    <dgm:pt modelId="{F948C7FF-08BA-48FE-8969-ED2416B40435}" type="sibTrans" cxnId="{4826F965-F8BD-44CA-9E5F-FEF2F2196BAE}">
      <dgm:prSet/>
      <dgm:spPr/>
      <dgm:t>
        <a:bodyPr/>
        <a:lstStyle/>
        <a:p>
          <a:endParaRPr lang="zh-TW" altLang="en-US"/>
        </a:p>
      </dgm:t>
    </dgm:pt>
    <dgm:pt modelId="{0CF9CBA6-63BA-415B-B9A5-C89EEEF03386}">
      <dgm:prSet phldrT="[文字]" custT="1"/>
      <dgm:spPr/>
      <dgm:t>
        <a:bodyPr/>
        <a:lstStyle/>
        <a:p>
          <a:r>
            <a:rPr lang="zh-TW" altLang="en-US" sz="1400" dirty="0" smtClean="0"/>
            <a:t>網站流量分析，找出潛在客戶</a:t>
          </a:r>
          <a:endParaRPr lang="zh-TW" altLang="en-US" sz="1400" dirty="0"/>
        </a:p>
      </dgm:t>
    </dgm:pt>
    <dgm:pt modelId="{7DE89621-1B26-4CC2-9036-EBB4F4CA491C}" type="parTrans" cxnId="{01EC5662-9530-431C-8FCD-2302CCDF334C}">
      <dgm:prSet/>
      <dgm:spPr/>
      <dgm:t>
        <a:bodyPr/>
        <a:lstStyle/>
        <a:p>
          <a:endParaRPr lang="zh-TW" altLang="en-US"/>
        </a:p>
      </dgm:t>
    </dgm:pt>
    <dgm:pt modelId="{D5A3285E-BFFD-4113-88FA-5B3FA8C698C9}" type="sibTrans" cxnId="{01EC5662-9530-431C-8FCD-2302CCDF334C}">
      <dgm:prSet/>
      <dgm:spPr/>
      <dgm:t>
        <a:bodyPr/>
        <a:lstStyle/>
        <a:p>
          <a:endParaRPr lang="zh-TW" altLang="en-US"/>
        </a:p>
      </dgm:t>
    </dgm:pt>
    <dgm:pt modelId="{8742CC1E-0693-4135-A9A1-2D962536488A}">
      <dgm:prSet phldrT="[文字]"/>
      <dgm:spPr/>
      <dgm:t>
        <a:bodyPr/>
        <a:lstStyle/>
        <a:p>
          <a:endParaRPr lang="zh-TW" altLang="en-US" sz="1000" dirty="0"/>
        </a:p>
      </dgm:t>
    </dgm:pt>
    <dgm:pt modelId="{46C5BA72-C41C-462C-96F7-D9CDA1DC6DCA}" type="parTrans" cxnId="{0D1AF149-8494-421C-B0DB-E5B5D3F8E845}">
      <dgm:prSet/>
      <dgm:spPr/>
      <dgm:t>
        <a:bodyPr/>
        <a:lstStyle/>
        <a:p>
          <a:endParaRPr lang="zh-TW" altLang="en-US"/>
        </a:p>
      </dgm:t>
    </dgm:pt>
    <dgm:pt modelId="{7B1B7B31-F74D-4D21-83E6-41E3D6B35386}" type="sibTrans" cxnId="{0D1AF149-8494-421C-B0DB-E5B5D3F8E845}">
      <dgm:prSet/>
      <dgm:spPr/>
      <dgm:t>
        <a:bodyPr/>
        <a:lstStyle/>
        <a:p>
          <a:endParaRPr lang="zh-TW" altLang="en-US"/>
        </a:p>
      </dgm:t>
    </dgm:pt>
    <dgm:pt modelId="{CD0D0779-3485-46F7-8A09-3A8DD4A05670}">
      <dgm:prSet phldrT="[文字]"/>
      <dgm:spPr/>
      <dgm:t>
        <a:bodyPr/>
        <a:lstStyle/>
        <a:p>
          <a:endParaRPr lang="zh-TW" altLang="en-US" sz="1000" dirty="0"/>
        </a:p>
      </dgm:t>
    </dgm:pt>
    <dgm:pt modelId="{FF6A4D92-6154-4579-B3C6-80959496AF9F}" type="parTrans" cxnId="{61621CDB-35B2-4CF4-AE0C-4A49E6451F75}">
      <dgm:prSet/>
      <dgm:spPr/>
      <dgm:t>
        <a:bodyPr/>
        <a:lstStyle/>
        <a:p>
          <a:endParaRPr lang="zh-TW" altLang="en-US"/>
        </a:p>
      </dgm:t>
    </dgm:pt>
    <dgm:pt modelId="{642C21D5-9ACE-4FD8-B50F-87FC650170E2}" type="sibTrans" cxnId="{61621CDB-35B2-4CF4-AE0C-4A49E6451F75}">
      <dgm:prSet/>
      <dgm:spPr/>
      <dgm:t>
        <a:bodyPr/>
        <a:lstStyle/>
        <a:p>
          <a:endParaRPr lang="zh-TW" altLang="en-US"/>
        </a:p>
      </dgm:t>
    </dgm:pt>
    <dgm:pt modelId="{0DC2E66B-7DD0-493E-813C-0FD095BF980F}">
      <dgm:prSet phldrT="[文字]" custT="1"/>
      <dgm:spPr/>
      <dgm:t>
        <a:bodyPr/>
        <a:lstStyle/>
        <a:p>
          <a:r>
            <a:rPr lang="zh-TW" altLang="en-US" sz="1400" dirty="0" smtClean="0"/>
            <a:t>輿情分析</a:t>
          </a:r>
          <a:endParaRPr lang="zh-TW" altLang="en-US" sz="1400" dirty="0"/>
        </a:p>
      </dgm:t>
    </dgm:pt>
    <dgm:pt modelId="{0B15705A-9383-4419-B31A-F4BECFC83102}" type="parTrans" cxnId="{80F4ADCB-C086-40D7-BF0E-A9AF85BB9918}">
      <dgm:prSet/>
      <dgm:spPr/>
      <dgm:t>
        <a:bodyPr/>
        <a:lstStyle/>
        <a:p>
          <a:endParaRPr lang="zh-TW" altLang="en-US"/>
        </a:p>
      </dgm:t>
    </dgm:pt>
    <dgm:pt modelId="{0F193A9C-D2F4-4696-9746-9C722CA35D1C}" type="sibTrans" cxnId="{80F4ADCB-C086-40D7-BF0E-A9AF85BB9918}">
      <dgm:prSet/>
      <dgm:spPr/>
      <dgm:t>
        <a:bodyPr/>
        <a:lstStyle/>
        <a:p>
          <a:endParaRPr lang="zh-TW" altLang="en-US"/>
        </a:p>
      </dgm:t>
    </dgm:pt>
    <dgm:pt modelId="{0414E48C-B828-49CB-923C-F328E11ED6F2}">
      <dgm:prSet phldrT="[文字]"/>
      <dgm:spPr/>
      <dgm:t>
        <a:bodyPr/>
        <a:lstStyle/>
        <a:p>
          <a:endParaRPr lang="zh-TW" altLang="en-US" sz="900" dirty="0"/>
        </a:p>
      </dgm:t>
    </dgm:pt>
    <dgm:pt modelId="{4E9CEDA8-B3E0-4D61-8407-3C7C5A0C7384}" type="parTrans" cxnId="{7D8AEAB3-974E-44D3-92A1-5353A01176B5}">
      <dgm:prSet/>
      <dgm:spPr/>
      <dgm:t>
        <a:bodyPr/>
        <a:lstStyle/>
        <a:p>
          <a:endParaRPr lang="zh-TW" altLang="en-US"/>
        </a:p>
      </dgm:t>
    </dgm:pt>
    <dgm:pt modelId="{9B2B15E1-E7A5-4AA6-87A9-144D21B3B1FD}" type="sibTrans" cxnId="{7D8AEAB3-974E-44D3-92A1-5353A01176B5}">
      <dgm:prSet/>
      <dgm:spPr/>
      <dgm:t>
        <a:bodyPr/>
        <a:lstStyle/>
        <a:p>
          <a:endParaRPr lang="zh-TW" altLang="en-US"/>
        </a:p>
      </dgm:t>
    </dgm:pt>
    <dgm:pt modelId="{7E05EAA4-6CEA-42CA-A9C5-00F91EBFC078}">
      <dgm:prSet phldrT="[文字]" custT="1"/>
      <dgm:spPr/>
      <dgm:t>
        <a:bodyPr/>
        <a:lstStyle/>
        <a:p>
          <a:r>
            <a:rPr lang="zh-TW" altLang="en-US" sz="1400" dirty="0" smtClean="0"/>
            <a:t>發展保證人送保總額度控管功能</a:t>
          </a:r>
          <a:endParaRPr lang="zh-TW" altLang="en-US" sz="1400" dirty="0"/>
        </a:p>
      </dgm:t>
    </dgm:pt>
    <dgm:pt modelId="{42357A53-7892-4046-BAA8-FD4DC382E4DD}" type="parTrans" cxnId="{00763783-3519-4F45-95F8-5EC302D78260}">
      <dgm:prSet/>
      <dgm:spPr/>
      <dgm:t>
        <a:bodyPr/>
        <a:lstStyle/>
        <a:p>
          <a:endParaRPr lang="zh-TW" altLang="en-US"/>
        </a:p>
      </dgm:t>
    </dgm:pt>
    <dgm:pt modelId="{F9AD0504-3843-4A59-8469-0D6A1790C3DB}" type="sibTrans" cxnId="{00763783-3519-4F45-95F8-5EC302D78260}">
      <dgm:prSet/>
      <dgm:spPr/>
      <dgm:t>
        <a:bodyPr/>
        <a:lstStyle/>
        <a:p>
          <a:endParaRPr lang="zh-TW" altLang="en-US"/>
        </a:p>
      </dgm:t>
    </dgm:pt>
    <dgm:pt modelId="{C8CD2B11-FB64-4638-B4C6-67F74501FD08}">
      <dgm:prSet phldrT="[文字]" custT="1"/>
      <dgm:spPr/>
      <dgm:t>
        <a:bodyPr/>
        <a:lstStyle/>
        <a:p>
          <a:r>
            <a:rPr lang="zh-TW" altLang="en-US" sz="1400" dirty="0" smtClean="0"/>
            <a:t>運用內部資料分析企業或銀行各種違約關聯性</a:t>
          </a:r>
          <a:endParaRPr lang="zh-TW" altLang="en-US" sz="1400" dirty="0"/>
        </a:p>
      </dgm:t>
    </dgm:pt>
    <dgm:pt modelId="{93B5ACE0-67D9-4EA3-A0FD-463AE85F4840}" type="parTrans" cxnId="{94611B8F-7D34-4FDE-B03D-98E9AD694B2F}">
      <dgm:prSet/>
      <dgm:spPr/>
      <dgm:t>
        <a:bodyPr/>
        <a:lstStyle/>
        <a:p>
          <a:endParaRPr lang="zh-TW" altLang="en-US"/>
        </a:p>
      </dgm:t>
    </dgm:pt>
    <dgm:pt modelId="{4BE39209-710C-482E-8F2F-3E3E09586884}" type="sibTrans" cxnId="{94611B8F-7D34-4FDE-B03D-98E9AD694B2F}">
      <dgm:prSet/>
      <dgm:spPr/>
      <dgm:t>
        <a:bodyPr/>
        <a:lstStyle/>
        <a:p>
          <a:endParaRPr lang="zh-TW" altLang="en-US"/>
        </a:p>
      </dgm:t>
    </dgm:pt>
    <dgm:pt modelId="{0E912766-EB79-4523-85AF-DE6A91DBDD96}">
      <dgm:prSet phldrT="[文字]"/>
      <dgm:spPr/>
      <dgm:t>
        <a:bodyPr/>
        <a:lstStyle/>
        <a:p>
          <a:endParaRPr lang="zh-TW" altLang="en-US" sz="3500" dirty="0"/>
        </a:p>
      </dgm:t>
    </dgm:pt>
    <dgm:pt modelId="{D201D046-611C-4FA8-8E17-4EBCB1D7CF29}" type="parTrans" cxnId="{98975995-2583-46F6-98EB-85B74130C113}">
      <dgm:prSet/>
      <dgm:spPr/>
      <dgm:t>
        <a:bodyPr/>
        <a:lstStyle/>
        <a:p>
          <a:endParaRPr lang="zh-TW" altLang="en-US"/>
        </a:p>
      </dgm:t>
    </dgm:pt>
    <dgm:pt modelId="{E57E4302-AEC7-4E73-94A7-86857AA9A706}" type="sibTrans" cxnId="{98975995-2583-46F6-98EB-85B74130C113}">
      <dgm:prSet/>
      <dgm:spPr/>
      <dgm:t>
        <a:bodyPr/>
        <a:lstStyle/>
        <a:p>
          <a:endParaRPr lang="zh-TW" altLang="en-US"/>
        </a:p>
      </dgm:t>
    </dgm:pt>
    <dgm:pt modelId="{64ACA638-606C-4869-8674-F01D38886067}">
      <dgm:prSet phldrT="[文字]" custT="1"/>
      <dgm:spPr/>
      <dgm:t>
        <a:bodyPr/>
        <a:lstStyle/>
        <a:p>
          <a:r>
            <a:rPr lang="zh-TW" altLang="en-US" sz="1400" dirty="0" smtClean="0"/>
            <a:t>                                       資料變數分類與處理</a:t>
          </a:r>
          <a:endParaRPr lang="zh-TW" altLang="en-US" sz="1400" dirty="0"/>
        </a:p>
      </dgm:t>
    </dgm:pt>
    <dgm:pt modelId="{45071405-9270-4247-8153-21791192C8F8}" type="parTrans" cxnId="{0310FC0D-4F53-4459-A7DF-3A0BE00FDB07}">
      <dgm:prSet/>
      <dgm:spPr/>
      <dgm:t>
        <a:bodyPr/>
        <a:lstStyle/>
        <a:p>
          <a:endParaRPr lang="zh-TW" altLang="en-US"/>
        </a:p>
      </dgm:t>
    </dgm:pt>
    <dgm:pt modelId="{B6060E75-C115-47A0-9D17-812F3FC589F3}" type="sibTrans" cxnId="{0310FC0D-4F53-4459-A7DF-3A0BE00FDB07}">
      <dgm:prSet/>
      <dgm:spPr/>
      <dgm:t>
        <a:bodyPr/>
        <a:lstStyle/>
        <a:p>
          <a:endParaRPr lang="zh-TW" altLang="en-US"/>
        </a:p>
      </dgm:t>
    </dgm:pt>
    <dgm:pt modelId="{0E8CEF92-B654-479F-9622-8859425CAC1A}">
      <dgm:prSet phldrT="[文字]" custT="1"/>
      <dgm:spPr/>
      <dgm:t>
        <a:bodyPr/>
        <a:lstStyle/>
        <a:p>
          <a:r>
            <a:rPr lang="en-US" altLang="zh-TW" sz="1400" dirty="0" smtClean="0"/>
            <a:t>                                   </a:t>
          </a:r>
          <a:r>
            <a:rPr lang="zh-TW" altLang="en-US" sz="1400" dirty="0" smtClean="0"/>
            <a:t>發展風險區隔模型</a:t>
          </a:r>
          <a:endParaRPr lang="zh-TW" altLang="en-US" sz="1400" dirty="0"/>
        </a:p>
      </dgm:t>
    </dgm:pt>
    <dgm:pt modelId="{A840803E-7078-45F9-B9C7-D44824A4DDEE}" type="parTrans" cxnId="{B1366D78-D31B-41D2-9DCC-2D53A92AEDA5}">
      <dgm:prSet/>
      <dgm:spPr/>
      <dgm:t>
        <a:bodyPr/>
        <a:lstStyle/>
        <a:p>
          <a:endParaRPr lang="zh-TW" altLang="en-US"/>
        </a:p>
      </dgm:t>
    </dgm:pt>
    <dgm:pt modelId="{EE54454D-4AD7-462B-911D-D96E2A332544}" type="sibTrans" cxnId="{B1366D78-D31B-41D2-9DCC-2D53A92AEDA5}">
      <dgm:prSet/>
      <dgm:spPr/>
      <dgm:t>
        <a:bodyPr/>
        <a:lstStyle/>
        <a:p>
          <a:endParaRPr lang="zh-TW" altLang="en-US"/>
        </a:p>
      </dgm:t>
    </dgm:pt>
    <dgm:pt modelId="{7A67B9E8-3BC0-49DE-A46A-4E4F157C20CE}">
      <dgm:prSet phldrT="[文字]" custT="1"/>
      <dgm:spPr/>
      <dgm:t>
        <a:bodyPr/>
        <a:lstStyle/>
        <a:p>
          <a:endParaRPr lang="zh-TW" altLang="en-US" sz="1400" dirty="0"/>
        </a:p>
      </dgm:t>
    </dgm:pt>
    <dgm:pt modelId="{AC83D4E0-BB17-45B1-A2B6-6FE436D68FC3}" type="parTrans" cxnId="{17D7864C-FB7A-4D14-BC7A-B1BDFF510546}">
      <dgm:prSet/>
      <dgm:spPr/>
      <dgm:t>
        <a:bodyPr/>
        <a:lstStyle/>
        <a:p>
          <a:endParaRPr lang="zh-TW" altLang="en-US"/>
        </a:p>
      </dgm:t>
    </dgm:pt>
    <dgm:pt modelId="{AAF2A134-6255-4484-A86D-E372C6DAA88D}" type="sibTrans" cxnId="{17D7864C-FB7A-4D14-BC7A-B1BDFF510546}">
      <dgm:prSet/>
      <dgm:spPr/>
      <dgm:t>
        <a:bodyPr/>
        <a:lstStyle/>
        <a:p>
          <a:endParaRPr lang="zh-TW" altLang="en-US"/>
        </a:p>
      </dgm:t>
    </dgm:pt>
    <dgm:pt modelId="{A59DE1E7-B8BA-4064-A757-C0911F950380}">
      <dgm:prSet phldrT="[文字]" custT="1"/>
      <dgm:spPr/>
      <dgm:t>
        <a:bodyPr/>
        <a:lstStyle/>
        <a:p>
          <a:r>
            <a:rPr lang="en-US" altLang="zh-TW" sz="1400" dirty="0" smtClean="0"/>
            <a:t>                                  </a:t>
          </a:r>
          <a:endParaRPr lang="zh-TW" altLang="en-US" sz="1400" dirty="0"/>
        </a:p>
      </dgm:t>
    </dgm:pt>
    <dgm:pt modelId="{112786C6-380E-4513-B14D-6D78DD1D1849}" type="parTrans" cxnId="{60A3445A-372F-4EE4-A88C-C98EF1B9B2EA}">
      <dgm:prSet/>
      <dgm:spPr/>
      <dgm:t>
        <a:bodyPr/>
        <a:lstStyle/>
        <a:p>
          <a:endParaRPr lang="zh-TW" altLang="en-US"/>
        </a:p>
      </dgm:t>
    </dgm:pt>
    <dgm:pt modelId="{EE695801-FA3C-4F8F-B521-9F277137807B}" type="sibTrans" cxnId="{60A3445A-372F-4EE4-A88C-C98EF1B9B2EA}">
      <dgm:prSet/>
      <dgm:spPr/>
      <dgm:t>
        <a:bodyPr/>
        <a:lstStyle/>
        <a:p>
          <a:endParaRPr lang="zh-TW" altLang="en-US"/>
        </a:p>
      </dgm:t>
    </dgm:pt>
    <dgm:pt modelId="{FC3A26F2-E39A-4232-875D-8948C04947D6}">
      <dgm:prSet phldrT="[文字]" custT="1"/>
      <dgm:spPr/>
      <dgm:t>
        <a:bodyPr/>
        <a:lstStyle/>
        <a:p>
          <a:endParaRPr lang="zh-TW" altLang="en-US" sz="1400" dirty="0"/>
        </a:p>
      </dgm:t>
    </dgm:pt>
    <dgm:pt modelId="{33AEF80F-7BBC-49A2-BE12-2D5B335368EC}" type="parTrans" cxnId="{BA2D4FD3-8481-4EEB-9615-C39995D9B7D7}">
      <dgm:prSet/>
      <dgm:spPr/>
      <dgm:t>
        <a:bodyPr/>
        <a:lstStyle/>
        <a:p>
          <a:endParaRPr lang="zh-TW" altLang="en-US"/>
        </a:p>
      </dgm:t>
    </dgm:pt>
    <dgm:pt modelId="{1F7CCBEE-4AB0-434E-9E67-40FBB9A2E82B}" type="sibTrans" cxnId="{BA2D4FD3-8481-4EEB-9615-C39995D9B7D7}">
      <dgm:prSet/>
      <dgm:spPr/>
      <dgm:t>
        <a:bodyPr/>
        <a:lstStyle/>
        <a:p>
          <a:endParaRPr lang="zh-TW" altLang="en-US"/>
        </a:p>
      </dgm:t>
    </dgm:pt>
    <dgm:pt modelId="{D871FE83-D5B4-4618-8C19-9F1DEAA7E181}">
      <dgm:prSet phldrT="[文字]" custT="1"/>
      <dgm:spPr/>
      <dgm:t>
        <a:bodyPr/>
        <a:lstStyle/>
        <a:p>
          <a:endParaRPr lang="zh-TW" altLang="en-US" sz="1400" dirty="0"/>
        </a:p>
      </dgm:t>
    </dgm:pt>
    <dgm:pt modelId="{8E635B40-1845-4436-96BC-40088A4045C1}" type="parTrans" cxnId="{C06BBC0B-9380-45C0-86EC-59B7D2C1A751}">
      <dgm:prSet/>
      <dgm:spPr/>
      <dgm:t>
        <a:bodyPr/>
        <a:lstStyle/>
        <a:p>
          <a:endParaRPr lang="zh-TW" altLang="en-US"/>
        </a:p>
      </dgm:t>
    </dgm:pt>
    <dgm:pt modelId="{688862CC-B4EB-44BE-AC97-99C168AE7811}" type="sibTrans" cxnId="{C06BBC0B-9380-45C0-86EC-59B7D2C1A751}">
      <dgm:prSet/>
      <dgm:spPr/>
      <dgm:t>
        <a:bodyPr/>
        <a:lstStyle/>
        <a:p>
          <a:endParaRPr lang="zh-TW" altLang="en-US"/>
        </a:p>
      </dgm:t>
    </dgm:pt>
    <dgm:pt modelId="{AF070CFD-3135-4220-BD37-F79C4B1BDE9F}">
      <dgm:prSet phldrT="[文字]" custT="1"/>
      <dgm:spPr/>
      <dgm:t>
        <a:bodyPr/>
        <a:lstStyle/>
        <a:p>
          <a:r>
            <a:rPr lang="en-US" altLang="zh-TW" sz="1400" dirty="0" smtClean="0"/>
            <a:t>                           </a:t>
          </a:r>
          <a:r>
            <a:rPr lang="zh-TW" altLang="en-US" sz="1400" dirty="0" smtClean="0"/>
            <a:t>輔助人工審案</a:t>
          </a:r>
          <a:endParaRPr lang="zh-TW" altLang="en-US" sz="1400" dirty="0"/>
        </a:p>
      </dgm:t>
    </dgm:pt>
    <dgm:pt modelId="{7D0ABB65-02CA-4188-AC93-63AFB73FEF81}" type="parTrans" cxnId="{F64C77F9-CAEC-46E8-BA57-AE75125DAABA}">
      <dgm:prSet/>
      <dgm:spPr/>
      <dgm:t>
        <a:bodyPr/>
        <a:lstStyle/>
        <a:p>
          <a:endParaRPr lang="zh-TW" altLang="en-US"/>
        </a:p>
      </dgm:t>
    </dgm:pt>
    <dgm:pt modelId="{C95D7C70-2A9A-44E1-9D09-2070DC7B35B2}" type="sibTrans" cxnId="{F64C77F9-CAEC-46E8-BA57-AE75125DAABA}">
      <dgm:prSet/>
      <dgm:spPr/>
      <dgm:t>
        <a:bodyPr/>
        <a:lstStyle/>
        <a:p>
          <a:endParaRPr lang="zh-TW" altLang="en-US"/>
        </a:p>
      </dgm:t>
    </dgm:pt>
    <dgm:pt modelId="{3C907580-4A59-4B4B-AE2B-22357459ACEF}">
      <dgm:prSet phldrT="[文字]" custT="1"/>
      <dgm:spPr/>
      <dgm:t>
        <a:bodyPr/>
        <a:lstStyle/>
        <a:p>
          <a:endParaRPr lang="zh-TW" altLang="en-US" sz="1400" dirty="0"/>
        </a:p>
      </dgm:t>
    </dgm:pt>
    <dgm:pt modelId="{A73B8267-4194-444F-B8D3-E6FE333701EB}" type="parTrans" cxnId="{AAD09C44-9962-4CF2-B166-08B6CFA83BF1}">
      <dgm:prSet/>
      <dgm:spPr/>
      <dgm:t>
        <a:bodyPr/>
        <a:lstStyle/>
        <a:p>
          <a:endParaRPr lang="zh-TW" altLang="en-US"/>
        </a:p>
      </dgm:t>
    </dgm:pt>
    <dgm:pt modelId="{8989F5A5-F419-4688-94B2-CFDC092A8183}" type="sibTrans" cxnId="{AAD09C44-9962-4CF2-B166-08B6CFA83BF1}">
      <dgm:prSet/>
      <dgm:spPr/>
      <dgm:t>
        <a:bodyPr/>
        <a:lstStyle/>
        <a:p>
          <a:endParaRPr lang="zh-TW" altLang="en-US"/>
        </a:p>
      </dgm:t>
    </dgm:pt>
    <dgm:pt modelId="{CF36963A-0C09-451C-8098-DC6C5005B256}">
      <dgm:prSet phldrT="[文字]" custT="1"/>
      <dgm:spPr/>
      <dgm:t>
        <a:bodyPr/>
        <a:lstStyle/>
        <a:p>
          <a:r>
            <a:rPr lang="zh-TW" altLang="en-US" sz="1400" dirty="0" smtClean="0"/>
            <a:t>定期發布中小企業營運概況</a:t>
          </a:r>
          <a:endParaRPr lang="zh-TW" altLang="en-US" sz="1400" dirty="0"/>
        </a:p>
      </dgm:t>
    </dgm:pt>
    <dgm:pt modelId="{0A357A4E-7B08-47A3-BC94-7688790BB847}" type="parTrans" cxnId="{2C4187B0-2412-4F2B-BD08-265C8D74A746}">
      <dgm:prSet/>
      <dgm:spPr/>
    </dgm:pt>
    <dgm:pt modelId="{7E523BCD-1934-45E2-8A7E-E29A4060E417}" type="sibTrans" cxnId="{2C4187B0-2412-4F2B-BD08-265C8D74A746}">
      <dgm:prSet/>
      <dgm:spPr/>
    </dgm:pt>
    <dgm:pt modelId="{5721FAA5-273C-44E3-9627-4BD037F7AD7E}">
      <dgm:prSet phldrT="[文字]" custT="1"/>
      <dgm:spPr/>
      <dgm:t>
        <a:bodyPr/>
        <a:lstStyle/>
        <a:p>
          <a:r>
            <a:rPr lang="zh-TW" altLang="en-US" sz="1400" dirty="0" smtClean="0"/>
            <a:t>發展送保企業地區關懷導向功能</a:t>
          </a:r>
          <a:endParaRPr lang="zh-TW" altLang="en-US" sz="1400" dirty="0"/>
        </a:p>
      </dgm:t>
    </dgm:pt>
    <dgm:pt modelId="{A88511D2-430C-4B27-BCE2-C19193080046}" type="parTrans" cxnId="{EB6C1618-C60B-4883-A111-60EA65F43169}">
      <dgm:prSet/>
      <dgm:spPr/>
    </dgm:pt>
    <dgm:pt modelId="{0187B0EF-9782-40AD-8D4A-18B5CDB79DA2}" type="sibTrans" cxnId="{EB6C1618-C60B-4883-A111-60EA65F43169}">
      <dgm:prSet/>
      <dgm:spPr/>
    </dgm:pt>
    <dgm:pt modelId="{740E73F6-12A3-44B6-9D12-B7BBC6345373}" type="pres">
      <dgm:prSet presAssocID="{EC07EF8B-BB2D-4F23-BD9D-2ECE948C8B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639E51C-F909-45A1-BD41-EF80EF16154A}" type="pres">
      <dgm:prSet presAssocID="{EC07EF8B-BB2D-4F23-BD9D-2ECE948C8BEB}" presName="children" presStyleCnt="0"/>
      <dgm:spPr/>
      <dgm:t>
        <a:bodyPr/>
        <a:lstStyle/>
        <a:p>
          <a:endParaRPr lang="zh-TW" altLang="en-US"/>
        </a:p>
      </dgm:t>
    </dgm:pt>
    <dgm:pt modelId="{41A8B917-8AB8-4D34-B356-7243EBFF8BA4}" type="pres">
      <dgm:prSet presAssocID="{EC07EF8B-BB2D-4F23-BD9D-2ECE948C8BEB}" presName="child1group" presStyleCnt="0"/>
      <dgm:spPr/>
      <dgm:t>
        <a:bodyPr/>
        <a:lstStyle/>
        <a:p>
          <a:endParaRPr lang="zh-TW" altLang="en-US"/>
        </a:p>
      </dgm:t>
    </dgm:pt>
    <dgm:pt modelId="{60D2FB41-2B14-4382-9ADE-CE4D68458125}" type="pres">
      <dgm:prSet presAssocID="{EC07EF8B-BB2D-4F23-BD9D-2ECE948C8BEB}" presName="child1" presStyleLbl="bgAcc1" presStyleIdx="0" presStyleCnt="4" custLinFactNeighborX="-38795" custLinFactNeighborY="-3850"/>
      <dgm:spPr/>
      <dgm:t>
        <a:bodyPr/>
        <a:lstStyle/>
        <a:p>
          <a:endParaRPr lang="zh-TW" altLang="en-US"/>
        </a:p>
      </dgm:t>
    </dgm:pt>
    <dgm:pt modelId="{D2D5A933-99A4-4B97-A3B2-E6E0F6D00776}" type="pres">
      <dgm:prSet presAssocID="{EC07EF8B-BB2D-4F23-BD9D-2ECE948C8BE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444E9D7-C764-4965-BC9F-53D0C8D774D0}" type="pres">
      <dgm:prSet presAssocID="{EC07EF8B-BB2D-4F23-BD9D-2ECE948C8BEB}" presName="child2group" presStyleCnt="0"/>
      <dgm:spPr/>
      <dgm:t>
        <a:bodyPr/>
        <a:lstStyle/>
        <a:p>
          <a:endParaRPr lang="zh-TW" altLang="en-US"/>
        </a:p>
      </dgm:t>
    </dgm:pt>
    <dgm:pt modelId="{9A18338F-6C08-465A-88C1-6A8B1B667F85}" type="pres">
      <dgm:prSet presAssocID="{EC07EF8B-BB2D-4F23-BD9D-2ECE948C8BEB}" presName="child2" presStyleLbl="bgAcc1" presStyleIdx="1" presStyleCnt="4" custScaleX="106745" custScaleY="113968" custLinFactNeighborX="50915" custLinFactNeighborY="476"/>
      <dgm:spPr/>
      <dgm:t>
        <a:bodyPr/>
        <a:lstStyle/>
        <a:p>
          <a:endParaRPr lang="zh-TW" altLang="en-US"/>
        </a:p>
      </dgm:t>
    </dgm:pt>
    <dgm:pt modelId="{DD84178C-2147-47C1-A825-B8303B4C2DB1}" type="pres">
      <dgm:prSet presAssocID="{EC07EF8B-BB2D-4F23-BD9D-2ECE948C8BEB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96D74D0-D01D-434A-8728-C6CC488749CA}" type="pres">
      <dgm:prSet presAssocID="{EC07EF8B-BB2D-4F23-BD9D-2ECE948C8BEB}" presName="child3group" presStyleCnt="0"/>
      <dgm:spPr/>
      <dgm:t>
        <a:bodyPr/>
        <a:lstStyle/>
        <a:p>
          <a:endParaRPr lang="zh-TW" altLang="en-US"/>
        </a:p>
      </dgm:t>
    </dgm:pt>
    <dgm:pt modelId="{182AA654-4128-4624-93A0-21822F09B205}" type="pres">
      <dgm:prSet presAssocID="{EC07EF8B-BB2D-4F23-BD9D-2ECE948C8BEB}" presName="child3" presStyleLbl="bgAcc1" presStyleIdx="2" presStyleCnt="4" custScaleX="212149" custScaleY="179742" custLinFactNeighborX="308"/>
      <dgm:spPr/>
      <dgm:t>
        <a:bodyPr/>
        <a:lstStyle/>
        <a:p>
          <a:endParaRPr lang="zh-TW" altLang="en-US"/>
        </a:p>
      </dgm:t>
    </dgm:pt>
    <dgm:pt modelId="{93B6FBEA-8E01-44F4-8274-7ECF5D837B1E}" type="pres">
      <dgm:prSet presAssocID="{EC07EF8B-BB2D-4F23-BD9D-2ECE948C8BEB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325854-5C33-43E6-B26A-3650F97257BD}" type="pres">
      <dgm:prSet presAssocID="{EC07EF8B-BB2D-4F23-BD9D-2ECE948C8BEB}" presName="child4group" presStyleCnt="0"/>
      <dgm:spPr/>
      <dgm:t>
        <a:bodyPr/>
        <a:lstStyle/>
        <a:p>
          <a:endParaRPr lang="zh-TW" altLang="en-US"/>
        </a:p>
      </dgm:t>
    </dgm:pt>
    <dgm:pt modelId="{A2BE1274-A714-4447-B8F0-B035E87EA123}" type="pres">
      <dgm:prSet presAssocID="{EC07EF8B-BB2D-4F23-BD9D-2ECE948C8BEB}" presName="child4" presStyleLbl="bgAcc1" presStyleIdx="3" presStyleCnt="4" custScaleX="134414" custScaleY="185198" custLinFactNeighborX="-8637" custLinFactNeighborY="-12497"/>
      <dgm:spPr/>
      <dgm:t>
        <a:bodyPr/>
        <a:lstStyle/>
        <a:p>
          <a:endParaRPr lang="zh-TW" altLang="en-US"/>
        </a:p>
      </dgm:t>
    </dgm:pt>
    <dgm:pt modelId="{90B2F116-E9C7-4425-83D5-09B3AAB16AED}" type="pres">
      <dgm:prSet presAssocID="{EC07EF8B-BB2D-4F23-BD9D-2ECE948C8BE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4695AE-4250-4A24-8DD2-5952C05EB49F}" type="pres">
      <dgm:prSet presAssocID="{EC07EF8B-BB2D-4F23-BD9D-2ECE948C8BEB}" presName="childPlaceholder" presStyleCnt="0"/>
      <dgm:spPr/>
      <dgm:t>
        <a:bodyPr/>
        <a:lstStyle/>
        <a:p>
          <a:endParaRPr lang="zh-TW" altLang="en-US"/>
        </a:p>
      </dgm:t>
    </dgm:pt>
    <dgm:pt modelId="{1B9EF340-0862-4911-99DB-A501697CEAAA}" type="pres">
      <dgm:prSet presAssocID="{EC07EF8B-BB2D-4F23-BD9D-2ECE948C8BEB}" presName="circle" presStyleCnt="0"/>
      <dgm:spPr/>
      <dgm:t>
        <a:bodyPr/>
        <a:lstStyle/>
        <a:p>
          <a:endParaRPr lang="zh-TW" altLang="en-US"/>
        </a:p>
      </dgm:t>
    </dgm:pt>
    <dgm:pt modelId="{7D7EF322-0471-4185-8BB8-4D774E7CCDC1}" type="pres">
      <dgm:prSet presAssocID="{EC07EF8B-BB2D-4F23-BD9D-2ECE948C8BEB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9370A5-8055-4587-BD89-289FFBC3C260}" type="pres">
      <dgm:prSet presAssocID="{EC07EF8B-BB2D-4F23-BD9D-2ECE948C8BE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D2937E-72B3-43BF-A894-694F0ED4F050}" type="pres">
      <dgm:prSet presAssocID="{EC07EF8B-BB2D-4F23-BD9D-2ECE948C8BEB}" presName="quadrant3" presStyleLbl="node1" presStyleIdx="2" presStyleCnt="4" custLinFactNeighborY="-333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464FF7-B96B-40E0-931B-F95A562D9E73}" type="pres">
      <dgm:prSet presAssocID="{EC07EF8B-BB2D-4F23-BD9D-2ECE948C8BEB}" presName="quadrant4" presStyleLbl="node1" presStyleIdx="3" presStyleCnt="4" custLinFactNeighborX="352" custLinFactNeighborY="-352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1DC1FF6-4F8B-4238-BBFE-94E61563AB6A}" type="pres">
      <dgm:prSet presAssocID="{EC07EF8B-BB2D-4F23-BD9D-2ECE948C8BEB}" presName="quadrantPlaceholder" presStyleCnt="0"/>
      <dgm:spPr/>
      <dgm:t>
        <a:bodyPr/>
        <a:lstStyle/>
        <a:p>
          <a:endParaRPr lang="zh-TW" altLang="en-US"/>
        </a:p>
      </dgm:t>
    </dgm:pt>
    <dgm:pt modelId="{5F137FEB-399C-4345-A432-A78569F1BFD3}" type="pres">
      <dgm:prSet presAssocID="{EC07EF8B-BB2D-4F23-BD9D-2ECE948C8BEB}" presName="center1" presStyleLbl="fgShp" presStyleIdx="0" presStyleCnt="2"/>
      <dgm:spPr/>
      <dgm:t>
        <a:bodyPr/>
        <a:lstStyle/>
        <a:p>
          <a:endParaRPr lang="zh-TW" altLang="en-US"/>
        </a:p>
      </dgm:t>
    </dgm:pt>
    <dgm:pt modelId="{01B5D809-00DD-4089-B863-2F7E2E6EBD54}" type="pres">
      <dgm:prSet presAssocID="{EC07EF8B-BB2D-4F23-BD9D-2ECE948C8BEB}" presName="center2" presStyleLbl="fgShp" presStyleIdx="1" presStyleCnt="2"/>
      <dgm:spPr/>
      <dgm:t>
        <a:bodyPr/>
        <a:lstStyle/>
        <a:p>
          <a:endParaRPr lang="zh-TW" altLang="en-US"/>
        </a:p>
      </dgm:t>
    </dgm:pt>
  </dgm:ptLst>
  <dgm:cxnLst>
    <dgm:cxn modelId="{0D1AF149-8494-421C-B0DB-E5B5D3F8E845}" srcId="{089F2E64-22D7-487E-9527-E1DD82675735}" destId="{8742CC1E-0693-4135-A9A1-2D962536488A}" srcOrd="4" destOrd="0" parTransId="{46C5BA72-C41C-462C-96F7-D9CDA1DC6DCA}" sibTransId="{7B1B7B31-F74D-4D21-83E6-41E3D6B35386}"/>
    <dgm:cxn modelId="{6BC062D5-0DC4-45DC-B807-26A307FC2AE2}" type="presOf" srcId="{6F134983-6CD7-4FED-A77B-B17E3FE03C89}" destId="{90B2F116-E9C7-4425-83D5-09B3AAB16AED}" srcOrd="1" destOrd="0" presId="urn:microsoft.com/office/officeart/2005/8/layout/cycle4"/>
    <dgm:cxn modelId="{B5F6E99B-0190-41E1-A2D7-EC9F002776EA}" type="presOf" srcId="{089F2E64-22D7-487E-9527-E1DD82675735}" destId="{7D7EF322-0471-4185-8BB8-4D774E7CCDC1}" srcOrd="0" destOrd="0" presId="urn:microsoft.com/office/officeart/2005/8/layout/cycle4"/>
    <dgm:cxn modelId="{BA2D4FD3-8481-4EEB-9615-C39995D9B7D7}" srcId="{A26E5C9D-E3F9-4DEA-A694-58F99487C2D3}" destId="{FC3A26F2-E39A-4232-875D-8948C04947D6}" srcOrd="5" destOrd="0" parTransId="{33AEF80F-7BBC-49A2-BE12-2D5B335368EC}" sibTransId="{1F7CCBEE-4AB0-434E-9E67-40FBB9A2E82B}"/>
    <dgm:cxn modelId="{BB45020A-7E88-477D-A1B5-89C989068716}" type="presOf" srcId="{7A67B9E8-3BC0-49DE-A46A-4E4F157C20CE}" destId="{93B6FBEA-8E01-44F4-8274-7ECF5D837B1E}" srcOrd="1" destOrd="7" presId="urn:microsoft.com/office/officeart/2005/8/layout/cycle4"/>
    <dgm:cxn modelId="{9F3A362F-B18B-4393-A695-521193C84236}" type="presOf" srcId="{CF36963A-0C09-451C-8098-DC6C5005B256}" destId="{A2BE1274-A714-4447-B8F0-B035E87EA123}" srcOrd="0" destOrd="3" presId="urn:microsoft.com/office/officeart/2005/8/layout/cycle4"/>
    <dgm:cxn modelId="{80F4ADCB-C086-40D7-BF0E-A9AF85BB9918}" srcId="{089F2E64-22D7-487E-9527-E1DD82675735}" destId="{0DC2E66B-7DD0-493E-813C-0FD095BF980F}" srcOrd="2" destOrd="0" parTransId="{0B15705A-9383-4419-B31A-F4BECFC83102}" sibTransId="{0F193A9C-D2F4-4696-9746-9C722CA35D1C}"/>
    <dgm:cxn modelId="{6A04DEE1-AAF5-4FE2-9A39-3D0D870B6FD5}" srcId="{A7AFBC28-9D14-4D66-8912-870F1AF77FA7}" destId="{6F134983-6CD7-4FED-A77B-B17E3FE03C89}" srcOrd="0" destOrd="0" parTransId="{26589405-9753-48D2-B152-AF882D4C4031}" sibTransId="{F0EEF1F5-196D-48B4-8230-7DB2ABBCDB2F}"/>
    <dgm:cxn modelId="{BCF90E95-4059-4D59-9AD9-A5A398F76FDA}" type="presOf" srcId="{0414E48C-B828-49CB-923C-F328E11ED6F2}" destId="{9A18338F-6C08-465A-88C1-6A8B1B667F85}" srcOrd="0" destOrd="3" presId="urn:microsoft.com/office/officeart/2005/8/layout/cycle4"/>
    <dgm:cxn modelId="{B72EF127-2644-4559-8049-D7E23A4A11A8}" type="presOf" srcId="{D871FE83-D5B4-4618-8C19-9F1DEAA7E181}" destId="{93B6FBEA-8E01-44F4-8274-7ECF5D837B1E}" srcOrd="1" destOrd="6" presId="urn:microsoft.com/office/officeart/2005/8/layout/cycle4"/>
    <dgm:cxn modelId="{3B1CF8CA-52DD-4C48-A9DA-0D3EC0150D88}" type="presOf" srcId="{C8CD2B11-FB64-4638-B4C6-67F74501FD08}" destId="{9A18338F-6C08-465A-88C1-6A8B1B667F85}" srcOrd="0" destOrd="2" presId="urn:microsoft.com/office/officeart/2005/8/layout/cycle4"/>
    <dgm:cxn modelId="{36B7D3D2-9B2F-43A1-83C2-602BB898EB76}" type="presOf" srcId="{8742CC1E-0693-4135-A9A1-2D962536488A}" destId="{D2D5A933-99A4-4B97-A3B2-E6E0F6D00776}" srcOrd="1" destOrd="4" presId="urn:microsoft.com/office/officeart/2005/8/layout/cycle4"/>
    <dgm:cxn modelId="{E2B6F725-FF43-4261-B760-4992F0DD9AFB}" srcId="{EC07EF8B-BB2D-4F23-BD9D-2ECE948C8BEB}" destId="{D33C2944-17B2-40D3-81B8-9CC5979BB5DB}" srcOrd="1" destOrd="0" parTransId="{DC7ACCE5-3A95-48D7-A9FF-E09FA401F6FD}" sibTransId="{A7DFFDE3-2762-436D-AE78-2507AAC23D2F}"/>
    <dgm:cxn modelId="{06E373E8-7643-4F75-ABD2-606FA093DD50}" type="presOf" srcId="{64ACA638-606C-4869-8674-F01D38886067}" destId="{182AA654-4128-4624-93A0-21822F09B205}" srcOrd="0" destOrd="0" presId="urn:microsoft.com/office/officeart/2005/8/layout/cycle4"/>
    <dgm:cxn modelId="{FF2ED5A6-78B5-4BDE-8E21-78C4DD1F4105}" type="presOf" srcId="{AF070CFD-3135-4220-BD37-F79C4B1BDE9F}" destId="{93B6FBEA-8E01-44F4-8274-7ECF5D837B1E}" srcOrd="1" destOrd="3" presId="urn:microsoft.com/office/officeart/2005/8/layout/cycle4"/>
    <dgm:cxn modelId="{67F93DF0-CF01-41F7-8A53-847C19524B24}" type="presOf" srcId="{C8CD2B11-FB64-4638-B4C6-67F74501FD08}" destId="{DD84178C-2147-47C1-A825-B8303B4C2DB1}" srcOrd="1" destOrd="2" presId="urn:microsoft.com/office/officeart/2005/8/layout/cycle4"/>
    <dgm:cxn modelId="{2B39F073-E4F6-4FE3-8F9F-56E02E782E99}" type="presOf" srcId="{D33C2944-17B2-40D3-81B8-9CC5979BB5DB}" destId="{A19370A5-8055-4587-BD89-289FFBC3C260}" srcOrd="0" destOrd="0" presId="urn:microsoft.com/office/officeart/2005/8/layout/cycle4"/>
    <dgm:cxn modelId="{533B9365-EC29-47E0-86B6-C738B1D981F2}" srcId="{D33C2944-17B2-40D3-81B8-9CC5979BB5DB}" destId="{6B894BF1-54E6-4030-A62B-9C3C36F9EBCE}" srcOrd="0" destOrd="0" parTransId="{3BD4A496-0810-48DF-974A-27E535AC0402}" sibTransId="{06D873AC-08BF-47A0-ACB9-EBFF84C9DA24}"/>
    <dgm:cxn modelId="{14C19547-9A12-4E72-8017-46F1D8DA0E9E}" type="presOf" srcId="{A26E5C9D-E3F9-4DEA-A694-58F99487C2D3}" destId="{B0D2937E-72B3-43BF-A894-694F0ED4F050}" srcOrd="0" destOrd="0" presId="urn:microsoft.com/office/officeart/2005/8/layout/cycle4"/>
    <dgm:cxn modelId="{9F2F7378-6378-4E26-B81D-31D96E8923CA}" type="presOf" srcId="{0CF9CBA6-63BA-415B-B9A5-C89EEEF03386}" destId="{60D2FB41-2B14-4382-9ADE-CE4D68458125}" srcOrd="0" destOrd="1" presId="urn:microsoft.com/office/officeart/2005/8/layout/cycle4"/>
    <dgm:cxn modelId="{AAD09C44-9962-4CF2-B166-08B6CFA83BF1}" srcId="{A26E5C9D-E3F9-4DEA-A694-58F99487C2D3}" destId="{3C907580-4A59-4B4B-AE2B-22357459ACEF}" srcOrd="2" destOrd="0" parTransId="{A73B8267-4194-444F-B8D3-E6FE333701EB}" sibTransId="{8989F5A5-F419-4688-94B2-CFDC092A8183}"/>
    <dgm:cxn modelId="{27C96278-5AF7-42EC-8E04-537A30A00182}" type="presOf" srcId="{AF070CFD-3135-4220-BD37-F79C4B1BDE9F}" destId="{182AA654-4128-4624-93A0-21822F09B205}" srcOrd="0" destOrd="3" presId="urn:microsoft.com/office/officeart/2005/8/layout/cycle4"/>
    <dgm:cxn modelId="{5E563FD3-E92C-4DC5-B1BE-4592D3C50851}" type="presOf" srcId="{0DC2E66B-7DD0-493E-813C-0FD095BF980F}" destId="{D2D5A933-99A4-4B97-A3B2-E6E0F6D00776}" srcOrd="1" destOrd="2" presId="urn:microsoft.com/office/officeart/2005/8/layout/cycle4"/>
    <dgm:cxn modelId="{48390472-F368-4E71-95E3-1600496C493C}" type="presOf" srcId="{A59DE1E7-B8BA-4064-A757-C0911F950380}" destId="{182AA654-4128-4624-93A0-21822F09B205}" srcOrd="0" destOrd="4" presId="urn:microsoft.com/office/officeart/2005/8/layout/cycle4"/>
    <dgm:cxn modelId="{9081CE75-841D-4F18-90B4-AC3E39DEDEFA}" type="presOf" srcId="{8742CC1E-0693-4135-A9A1-2D962536488A}" destId="{60D2FB41-2B14-4382-9ADE-CE4D68458125}" srcOrd="0" destOrd="4" presId="urn:microsoft.com/office/officeart/2005/8/layout/cycle4"/>
    <dgm:cxn modelId="{0CFD5E8B-02BF-477C-8D1E-A5C481E93697}" type="presOf" srcId="{7E05EAA4-6CEA-42CA-A9C5-00F91EBFC078}" destId="{9A18338F-6C08-465A-88C1-6A8B1B667F85}" srcOrd="0" destOrd="1" presId="urn:microsoft.com/office/officeart/2005/8/layout/cycle4"/>
    <dgm:cxn modelId="{72C719BB-7198-431B-B296-7A26DDD29348}" type="presOf" srcId="{0DC2E66B-7DD0-493E-813C-0FD095BF980F}" destId="{60D2FB41-2B14-4382-9ADE-CE4D68458125}" srcOrd="0" destOrd="2" presId="urn:microsoft.com/office/officeart/2005/8/layout/cycle4"/>
    <dgm:cxn modelId="{7D8AEAB3-974E-44D3-92A1-5353A01176B5}" srcId="{D33C2944-17B2-40D3-81B8-9CC5979BB5DB}" destId="{0414E48C-B828-49CB-923C-F328E11ED6F2}" srcOrd="3" destOrd="0" parTransId="{4E9CEDA8-B3E0-4D61-8407-3C7C5A0C7384}" sibTransId="{9B2B15E1-E7A5-4AA6-87A9-144D21B3B1FD}"/>
    <dgm:cxn modelId="{2C4187B0-2412-4F2B-BD08-265C8D74A746}" srcId="{A7AFBC28-9D14-4D66-8912-870F1AF77FA7}" destId="{CF36963A-0C09-451C-8098-DC6C5005B256}" srcOrd="3" destOrd="0" parTransId="{0A357A4E-7B08-47A3-BC94-7688790BB847}" sibTransId="{7E523BCD-1934-45E2-8A7E-E29A4060E417}"/>
    <dgm:cxn modelId="{2A1CE123-8838-45FA-BFDE-532F4BFF16C1}" type="presOf" srcId="{6B894BF1-54E6-4030-A62B-9C3C36F9EBCE}" destId="{9A18338F-6C08-465A-88C1-6A8B1B667F85}" srcOrd="0" destOrd="0" presId="urn:microsoft.com/office/officeart/2005/8/layout/cycle4"/>
    <dgm:cxn modelId="{61621CDB-35B2-4CF4-AE0C-4A49E6451F75}" srcId="{089F2E64-22D7-487E-9527-E1DD82675735}" destId="{CD0D0779-3485-46F7-8A09-3A8DD4A05670}" srcOrd="3" destOrd="0" parTransId="{FF6A4D92-6154-4579-B3C6-80959496AF9F}" sibTransId="{642C21D5-9ACE-4FD8-B50F-87FC650170E2}"/>
    <dgm:cxn modelId="{7E5447D4-2598-4A4A-9D64-5B941F198624}" type="presOf" srcId="{A59DE1E7-B8BA-4064-A757-C0911F950380}" destId="{93B6FBEA-8E01-44F4-8274-7ECF5D837B1E}" srcOrd="1" destOrd="4" presId="urn:microsoft.com/office/officeart/2005/8/layout/cycle4"/>
    <dgm:cxn modelId="{F5342067-564E-469C-9D1C-48A58C7C95CD}" type="presOf" srcId="{5721FAA5-273C-44E3-9627-4BD037F7AD7E}" destId="{A2BE1274-A714-4447-B8F0-B035E87EA123}" srcOrd="0" destOrd="2" presId="urn:microsoft.com/office/officeart/2005/8/layout/cycle4"/>
    <dgm:cxn modelId="{C7A4552E-03A3-42EF-B859-27683FFB0F5A}" type="presOf" srcId="{A7AFBC28-9D14-4D66-8912-870F1AF77FA7}" destId="{8D464FF7-B96B-40E0-931B-F95A562D9E73}" srcOrd="0" destOrd="0" presId="urn:microsoft.com/office/officeart/2005/8/layout/cycle4"/>
    <dgm:cxn modelId="{952215CE-2EE4-4AD7-85D0-0C918791A8C3}" type="presOf" srcId="{EC07EF8B-BB2D-4F23-BD9D-2ECE948C8BEB}" destId="{740E73F6-12A3-44B6-9D12-B7BBC6345373}" srcOrd="0" destOrd="0" presId="urn:microsoft.com/office/officeart/2005/8/layout/cycle4"/>
    <dgm:cxn modelId="{4EF57D67-131F-472B-BA06-A2BF843EC4E9}" type="presOf" srcId="{7BD1621B-0FCB-414A-94AA-28A6018F3BC4}" destId="{90B2F116-E9C7-4425-83D5-09B3AAB16AED}" srcOrd="1" destOrd="1" presId="urn:microsoft.com/office/officeart/2005/8/layout/cycle4"/>
    <dgm:cxn modelId="{BD661281-45B0-409E-8365-4933A8328756}" type="presOf" srcId="{7E05EAA4-6CEA-42CA-A9C5-00F91EBFC078}" destId="{DD84178C-2147-47C1-A825-B8303B4C2DB1}" srcOrd="1" destOrd="1" presId="urn:microsoft.com/office/officeart/2005/8/layout/cycle4"/>
    <dgm:cxn modelId="{7B93341D-C840-4057-A84E-62CAC13955BF}" srcId="{EC07EF8B-BB2D-4F23-BD9D-2ECE948C8BEB}" destId="{A7AFBC28-9D14-4D66-8912-870F1AF77FA7}" srcOrd="3" destOrd="0" parTransId="{67A0FE64-B870-4824-8D24-63C00CA8530C}" sibTransId="{3796FC39-4A5F-46B3-BF94-DB84E73B4641}"/>
    <dgm:cxn modelId="{B59B234D-E814-4F2C-98F7-19A55FFA1296}" type="presOf" srcId="{0E8CEF92-B654-479F-9622-8859425CAC1A}" destId="{182AA654-4128-4624-93A0-21822F09B205}" srcOrd="0" destOrd="1" presId="urn:microsoft.com/office/officeart/2005/8/layout/cycle4"/>
    <dgm:cxn modelId="{4826F965-F8BD-44CA-9E5F-FEF2F2196BAE}" srcId="{A7AFBC28-9D14-4D66-8912-870F1AF77FA7}" destId="{7BD1621B-0FCB-414A-94AA-28A6018F3BC4}" srcOrd="1" destOrd="0" parTransId="{49CDF0CB-8613-4CF3-A19C-75B1AA65BFF5}" sibTransId="{F948C7FF-08BA-48FE-8969-ED2416B40435}"/>
    <dgm:cxn modelId="{BFB26818-74FE-4917-9FBC-393E61A5635E}" type="presOf" srcId="{64ACA638-606C-4869-8674-F01D38886067}" destId="{93B6FBEA-8E01-44F4-8274-7ECF5D837B1E}" srcOrd="1" destOrd="0" presId="urn:microsoft.com/office/officeart/2005/8/layout/cycle4"/>
    <dgm:cxn modelId="{F1ACF288-D6FA-4BA8-B6BE-81A426ED9B74}" type="presOf" srcId="{CD0D0779-3485-46F7-8A09-3A8DD4A05670}" destId="{60D2FB41-2B14-4382-9ADE-CE4D68458125}" srcOrd="0" destOrd="3" presId="urn:microsoft.com/office/officeart/2005/8/layout/cycle4"/>
    <dgm:cxn modelId="{04CF55AE-0F63-4600-B92E-803CB1EE6182}" type="presOf" srcId="{CF36963A-0C09-451C-8098-DC6C5005B256}" destId="{90B2F116-E9C7-4425-83D5-09B3AAB16AED}" srcOrd="1" destOrd="3" presId="urn:microsoft.com/office/officeart/2005/8/layout/cycle4"/>
    <dgm:cxn modelId="{B1366D78-D31B-41D2-9DCC-2D53A92AEDA5}" srcId="{A26E5C9D-E3F9-4DEA-A694-58F99487C2D3}" destId="{0E8CEF92-B654-479F-9622-8859425CAC1A}" srcOrd="1" destOrd="0" parTransId="{A840803E-7078-45F9-B9C7-D44824A4DDEE}" sibTransId="{EE54454D-4AD7-462B-911D-D96E2A332544}"/>
    <dgm:cxn modelId="{C06BBC0B-9380-45C0-86EC-59B7D2C1A751}" srcId="{A26E5C9D-E3F9-4DEA-A694-58F99487C2D3}" destId="{D871FE83-D5B4-4618-8C19-9F1DEAA7E181}" srcOrd="6" destOrd="0" parTransId="{8E635B40-1845-4436-96BC-40088A4045C1}" sibTransId="{688862CC-B4EB-44BE-AC97-99C168AE7811}"/>
    <dgm:cxn modelId="{08D3A4EB-A69E-42DA-B82B-FBD917B2E070}" type="presOf" srcId="{7BD1621B-0FCB-414A-94AA-28A6018F3BC4}" destId="{A2BE1274-A714-4447-B8F0-B035E87EA123}" srcOrd="0" destOrd="1" presId="urn:microsoft.com/office/officeart/2005/8/layout/cycle4"/>
    <dgm:cxn modelId="{4E1660BB-2CF4-423D-9746-336194E698F4}" type="presOf" srcId="{FC3A26F2-E39A-4232-875D-8948C04947D6}" destId="{182AA654-4128-4624-93A0-21822F09B205}" srcOrd="0" destOrd="5" presId="urn:microsoft.com/office/officeart/2005/8/layout/cycle4"/>
    <dgm:cxn modelId="{00763783-3519-4F45-95F8-5EC302D78260}" srcId="{D33C2944-17B2-40D3-81B8-9CC5979BB5DB}" destId="{7E05EAA4-6CEA-42CA-A9C5-00F91EBFC078}" srcOrd="1" destOrd="0" parTransId="{42357A53-7892-4046-BAA8-FD4DC382E4DD}" sibTransId="{F9AD0504-3843-4A59-8469-0D6A1790C3DB}"/>
    <dgm:cxn modelId="{01EC5662-9530-431C-8FCD-2302CCDF334C}" srcId="{089F2E64-22D7-487E-9527-E1DD82675735}" destId="{0CF9CBA6-63BA-415B-B9A5-C89EEEF03386}" srcOrd="1" destOrd="0" parTransId="{7DE89621-1B26-4CC2-9036-EBB4F4CA491C}" sibTransId="{D5A3285E-BFFD-4113-88FA-5B3FA8C698C9}"/>
    <dgm:cxn modelId="{2F722838-B7FF-4AAB-AEB6-A56D40379FA7}" type="presOf" srcId="{FC3A26F2-E39A-4232-875D-8948C04947D6}" destId="{93B6FBEA-8E01-44F4-8274-7ECF5D837B1E}" srcOrd="1" destOrd="5" presId="urn:microsoft.com/office/officeart/2005/8/layout/cycle4"/>
    <dgm:cxn modelId="{7B449AA8-D9F8-4E25-A675-B5A106C15975}" type="presOf" srcId="{0E912766-EB79-4523-85AF-DE6A91DBDD96}" destId="{93B6FBEA-8E01-44F4-8274-7ECF5D837B1E}" srcOrd="1" destOrd="8" presId="urn:microsoft.com/office/officeart/2005/8/layout/cycle4"/>
    <dgm:cxn modelId="{4EFECF3D-682E-4C9A-B7AB-EDF05D0E0FE7}" type="presOf" srcId="{3C907580-4A59-4B4B-AE2B-22357459ACEF}" destId="{93B6FBEA-8E01-44F4-8274-7ECF5D837B1E}" srcOrd="1" destOrd="2" presId="urn:microsoft.com/office/officeart/2005/8/layout/cycle4"/>
    <dgm:cxn modelId="{895EB621-5367-4F1F-A123-6CBD94EE079B}" type="presOf" srcId="{6F134983-6CD7-4FED-A77B-B17E3FE03C89}" destId="{A2BE1274-A714-4447-B8F0-B035E87EA123}" srcOrd="0" destOrd="0" presId="urn:microsoft.com/office/officeart/2005/8/layout/cycle4"/>
    <dgm:cxn modelId="{F2359736-6D39-475E-BCA6-4A2556946832}" type="presOf" srcId="{0E8CEF92-B654-479F-9622-8859425CAC1A}" destId="{93B6FBEA-8E01-44F4-8274-7ECF5D837B1E}" srcOrd="1" destOrd="1" presId="urn:microsoft.com/office/officeart/2005/8/layout/cycle4"/>
    <dgm:cxn modelId="{8F48DA81-4650-4415-853D-4DF52222427B}" type="presOf" srcId="{D02DE2FD-A063-47FD-8E9D-2D05FBF573BC}" destId="{D2D5A933-99A4-4B97-A3B2-E6E0F6D00776}" srcOrd="1" destOrd="0" presId="urn:microsoft.com/office/officeart/2005/8/layout/cycle4"/>
    <dgm:cxn modelId="{F64C77F9-CAEC-46E8-BA57-AE75125DAABA}" srcId="{A26E5C9D-E3F9-4DEA-A694-58F99487C2D3}" destId="{AF070CFD-3135-4220-BD37-F79C4B1BDE9F}" srcOrd="3" destOrd="0" parTransId="{7D0ABB65-02CA-4188-AC93-63AFB73FEF81}" sibTransId="{C95D7C70-2A9A-44E1-9D09-2070DC7B35B2}"/>
    <dgm:cxn modelId="{EB6C1618-C60B-4883-A111-60EA65F43169}" srcId="{A7AFBC28-9D14-4D66-8912-870F1AF77FA7}" destId="{5721FAA5-273C-44E3-9627-4BD037F7AD7E}" srcOrd="2" destOrd="0" parTransId="{A88511D2-430C-4B27-BCE2-C19193080046}" sibTransId="{0187B0EF-9782-40AD-8D4A-18B5CDB79DA2}"/>
    <dgm:cxn modelId="{BF2968E5-A0F2-4240-B80A-A088130BFDF4}" type="presOf" srcId="{0414E48C-B828-49CB-923C-F328E11ED6F2}" destId="{DD84178C-2147-47C1-A825-B8303B4C2DB1}" srcOrd="1" destOrd="3" presId="urn:microsoft.com/office/officeart/2005/8/layout/cycle4"/>
    <dgm:cxn modelId="{0310FC0D-4F53-4459-A7DF-3A0BE00FDB07}" srcId="{A26E5C9D-E3F9-4DEA-A694-58F99487C2D3}" destId="{64ACA638-606C-4869-8674-F01D38886067}" srcOrd="0" destOrd="0" parTransId="{45071405-9270-4247-8153-21791192C8F8}" sibTransId="{B6060E75-C115-47A0-9D17-812F3FC589F3}"/>
    <dgm:cxn modelId="{C7C729A9-FC90-4EA2-8226-40C724801AD4}" type="presOf" srcId="{7A67B9E8-3BC0-49DE-A46A-4E4F157C20CE}" destId="{182AA654-4128-4624-93A0-21822F09B205}" srcOrd="0" destOrd="7" presId="urn:microsoft.com/office/officeart/2005/8/layout/cycle4"/>
    <dgm:cxn modelId="{7C085CA3-97C4-41C9-A95A-CABEC2A901DE}" srcId="{089F2E64-22D7-487E-9527-E1DD82675735}" destId="{D02DE2FD-A063-47FD-8E9D-2D05FBF573BC}" srcOrd="0" destOrd="0" parTransId="{65E9B973-7A5D-4006-A028-AF6F3A54DDD1}" sibTransId="{8413A1E7-C7BB-4BC2-B11B-B4A5041DF856}"/>
    <dgm:cxn modelId="{39DA2958-1681-469D-8978-E8F24C379E5D}" type="presOf" srcId="{D02DE2FD-A063-47FD-8E9D-2D05FBF573BC}" destId="{60D2FB41-2B14-4382-9ADE-CE4D68458125}" srcOrd="0" destOrd="0" presId="urn:microsoft.com/office/officeart/2005/8/layout/cycle4"/>
    <dgm:cxn modelId="{FF3162D5-FC8E-4967-A174-A969374B389D}" type="presOf" srcId="{3C907580-4A59-4B4B-AE2B-22357459ACEF}" destId="{182AA654-4128-4624-93A0-21822F09B205}" srcOrd="0" destOrd="2" presId="urn:microsoft.com/office/officeart/2005/8/layout/cycle4"/>
    <dgm:cxn modelId="{E9D12287-AAF8-45D9-B280-C374247E54A5}" type="presOf" srcId="{0E912766-EB79-4523-85AF-DE6A91DBDD96}" destId="{182AA654-4128-4624-93A0-21822F09B205}" srcOrd="0" destOrd="8" presId="urn:microsoft.com/office/officeart/2005/8/layout/cycle4"/>
    <dgm:cxn modelId="{DCA677F1-44DC-4203-99FA-63BE33C10FFA}" type="presOf" srcId="{5721FAA5-273C-44E3-9627-4BD037F7AD7E}" destId="{90B2F116-E9C7-4425-83D5-09B3AAB16AED}" srcOrd="1" destOrd="2" presId="urn:microsoft.com/office/officeart/2005/8/layout/cycle4"/>
    <dgm:cxn modelId="{436F3B1B-E165-4057-AEA3-3085147421D9}" type="presOf" srcId="{D871FE83-D5B4-4618-8C19-9F1DEAA7E181}" destId="{182AA654-4128-4624-93A0-21822F09B205}" srcOrd="0" destOrd="6" presId="urn:microsoft.com/office/officeart/2005/8/layout/cycle4"/>
    <dgm:cxn modelId="{57432FC6-7AB9-4D05-A28E-35104A7285AF}" srcId="{EC07EF8B-BB2D-4F23-BD9D-2ECE948C8BEB}" destId="{A26E5C9D-E3F9-4DEA-A694-58F99487C2D3}" srcOrd="2" destOrd="0" parTransId="{D71AFEF0-6410-4BDE-BDAC-50B6F23EEE9D}" sibTransId="{935E56F8-5AB2-42AE-9F35-25098CAC60DD}"/>
    <dgm:cxn modelId="{98975995-2583-46F6-98EB-85B74130C113}" srcId="{A26E5C9D-E3F9-4DEA-A694-58F99487C2D3}" destId="{0E912766-EB79-4523-85AF-DE6A91DBDD96}" srcOrd="8" destOrd="0" parTransId="{D201D046-611C-4FA8-8E17-4EBCB1D7CF29}" sibTransId="{E57E4302-AEC7-4E73-94A7-86857AA9A706}"/>
    <dgm:cxn modelId="{94611B8F-7D34-4FDE-B03D-98E9AD694B2F}" srcId="{D33C2944-17B2-40D3-81B8-9CC5979BB5DB}" destId="{C8CD2B11-FB64-4638-B4C6-67F74501FD08}" srcOrd="2" destOrd="0" parTransId="{93B5ACE0-67D9-4EA3-A0FD-463AE85F4840}" sibTransId="{4BE39209-710C-482E-8F2F-3E3E09586884}"/>
    <dgm:cxn modelId="{17D7864C-FB7A-4D14-BC7A-B1BDFF510546}" srcId="{A26E5C9D-E3F9-4DEA-A694-58F99487C2D3}" destId="{7A67B9E8-3BC0-49DE-A46A-4E4F157C20CE}" srcOrd="7" destOrd="0" parTransId="{AC83D4E0-BB17-45B1-A2B6-6FE436D68FC3}" sibTransId="{AAF2A134-6255-4484-A86D-E372C6DAA88D}"/>
    <dgm:cxn modelId="{A8AF406A-C7AC-40A2-B266-604B16867333}" srcId="{EC07EF8B-BB2D-4F23-BD9D-2ECE948C8BEB}" destId="{089F2E64-22D7-487E-9527-E1DD82675735}" srcOrd="0" destOrd="0" parTransId="{E858944E-8BFD-439E-B83C-6356751BBF0C}" sibTransId="{958D9B96-FEB9-4E17-B020-A80B9E3010D8}"/>
    <dgm:cxn modelId="{D71DEE5D-574A-4B9D-9F10-926C29D0FB3D}" type="presOf" srcId="{CD0D0779-3485-46F7-8A09-3A8DD4A05670}" destId="{D2D5A933-99A4-4B97-A3B2-E6E0F6D00776}" srcOrd="1" destOrd="3" presId="urn:microsoft.com/office/officeart/2005/8/layout/cycle4"/>
    <dgm:cxn modelId="{60A3445A-372F-4EE4-A88C-C98EF1B9B2EA}" srcId="{A26E5C9D-E3F9-4DEA-A694-58F99487C2D3}" destId="{A59DE1E7-B8BA-4064-A757-C0911F950380}" srcOrd="4" destOrd="0" parTransId="{112786C6-380E-4513-B14D-6D78DD1D1849}" sibTransId="{EE695801-FA3C-4F8F-B521-9F277137807B}"/>
    <dgm:cxn modelId="{CD9E32A4-1D8E-4890-8BDC-597A97BDB36D}" type="presOf" srcId="{6B894BF1-54E6-4030-A62B-9C3C36F9EBCE}" destId="{DD84178C-2147-47C1-A825-B8303B4C2DB1}" srcOrd="1" destOrd="0" presId="urn:microsoft.com/office/officeart/2005/8/layout/cycle4"/>
    <dgm:cxn modelId="{1C80BA22-72EB-4A04-94A5-FDE85B5624B9}" type="presOf" srcId="{0CF9CBA6-63BA-415B-B9A5-C89EEEF03386}" destId="{D2D5A933-99A4-4B97-A3B2-E6E0F6D00776}" srcOrd="1" destOrd="1" presId="urn:microsoft.com/office/officeart/2005/8/layout/cycle4"/>
    <dgm:cxn modelId="{BA7ABE7E-F67A-440C-8197-93A4CF28DBB0}" type="presParOf" srcId="{740E73F6-12A3-44B6-9D12-B7BBC6345373}" destId="{3639E51C-F909-45A1-BD41-EF80EF16154A}" srcOrd="0" destOrd="0" presId="urn:microsoft.com/office/officeart/2005/8/layout/cycle4"/>
    <dgm:cxn modelId="{9540E7D9-409D-4909-96CD-025D0B5E520C}" type="presParOf" srcId="{3639E51C-F909-45A1-BD41-EF80EF16154A}" destId="{41A8B917-8AB8-4D34-B356-7243EBFF8BA4}" srcOrd="0" destOrd="0" presId="urn:microsoft.com/office/officeart/2005/8/layout/cycle4"/>
    <dgm:cxn modelId="{35A11AEB-F376-4323-90A7-D1EBADD588F6}" type="presParOf" srcId="{41A8B917-8AB8-4D34-B356-7243EBFF8BA4}" destId="{60D2FB41-2B14-4382-9ADE-CE4D68458125}" srcOrd="0" destOrd="0" presId="urn:microsoft.com/office/officeart/2005/8/layout/cycle4"/>
    <dgm:cxn modelId="{11D5300F-4655-4A7C-B062-ABD480C32B4B}" type="presParOf" srcId="{41A8B917-8AB8-4D34-B356-7243EBFF8BA4}" destId="{D2D5A933-99A4-4B97-A3B2-E6E0F6D00776}" srcOrd="1" destOrd="0" presId="urn:microsoft.com/office/officeart/2005/8/layout/cycle4"/>
    <dgm:cxn modelId="{304A6A0D-7A4A-425A-9AD5-0F8D8D4A5C2E}" type="presParOf" srcId="{3639E51C-F909-45A1-BD41-EF80EF16154A}" destId="{0444E9D7-C764-4965-BC9F-53D0C8D774D0}" srcOrd="1" destOrd="0" presId="urn:microsoft.com/office/officeart/2005/8/layout/cycle4"/>
    <dgm:cxn modelId="{B12CFEB6-F197-4CD7-BBF8-78356933459E}" type="presParOf" srcId="{0444E9D7-C764-4965-BC9F-53D0C8D774D0}" destId="{9A18338F-6C08-465A-88C1-6A8B1B667F85}" srcOrd="0" destOrd="0" presId="urn:microsoft.com/office/officeart/2005/8/layout/cycle4"/>
    <dgm:cxn modelId="{C87C56E8-0A1A-45BB-BBBA-11D7379FF694}" type="presParOf" srcId="{0444E9D7-C764-4965-BC9F-53D0C8D774D0}" destId="{DD84178C-2147-47C1-A825-B8303B4C2DB1}" srcOrd="1" destOrd="0" presId="urn:microsoft.com/office/officeart/2005/8/layout/cycle4"/>
    <dgm:cxn modelId="{5CBF1965-A02C-4903-A7B8-95FD350C4FD1}" type="presParOf" srcId="{3639E51C-F909-45A1-BD41-EF80EF16154A}" destId="{296D74D0-D01D-434A-8728-C6CC488749CA}" srcOrd="2" destOrd="0" presId="urn:microsoft.com/office/officeart/2005/8/layout/cycle4"/>
    <dgm:cxn modelId="{51DCEF72-6C1F-40EB-8C6A-BE486259C9F4}" type="presParOf" srcId="{296D74D0-D01D-434A-8728-C6CC488749CA}" destId="{182AA654-4128-4624-93A0-21822F09B205}" srcOrd="0" destOrd="0" presId="urn:microsoft.com/office/officeart/2005/8/layout/cycle4"/>
    <dgm:cxn modelId="{88E5A7A5-421F-4A36-9AB1-EF5392254391}" type="presParOf" srcId="{296D74D0-D01D-434A-8728-C6CC488749CA}" destId="{93B6FBEA-8E01-44F4-8274-7ECF5D837B1E}" srcOrd="1" destOrd="0" presId="urn:microsoft.com/office/officeart/2005/8/layout/cycle4"/>
    <dgm:cxn modelId="{58E3E5D7-BA6C-4CE8-B4ED-EEA6A128A736}" type="presParOf" srcId="{3639E51C-F909-45A1-BD41-EF80EF16154A}" destId="{17325854-5C33-43E6-B26A-3650F97257BD}" srcOrd="3" destOrd="0" presId="urn:microsoft.com/office/officeart/2005/8/layout/cycle4"/>
    <dgm:cxn modelId="{19CFC70E-BC20-4BF3-9741-CEF168AF3BF7}" type="presParOf" srcId="{17325854-5C33-43E6-B26A-3650F97257BD}" destId="{A2BE1274-A714-4447-B8F0-B035E87EA123}" srcOrd="0" destOrd="0" presId="urn:microsoft.com/office/officeart/2005/8/layout/cycle4"/>
    <dgm:cxn modelId="{6B6D629C-7304-48FC-8335-E91919051C15}" type="presParOf" srcId="{17325854-5C33-43E6-B26A-3650F97257BD}" destId="{90B2F116-E9C7-4425-83D5-09B3AAB16AED}" srcOrd="1" destOrd="0" presId="urn:microsoft.com/office/officeart/2005/8/layout/cycle4"/>
    <dgm:cxn modelId="{D5B6FD2B-7D03-4C5B-85C6-8C3E68D730A4}" type="presParOf" srcId="{3639E51C-F909-45A1-BD41-EF80EF16154A}" destId="{E04695AE-4250-4A24-8DD2-5952C05EB49F}" srcOrd="4" destOrd="0" presId="urn:microsoft.com/office/officeart/2005/8/layout/cycle4"/>
    <dgm:cxn modelId="{6F66B3A6-3C7A-4F17-AB13-F00CE4084191}" type="presParOf" srcId="{740E73F6-12A3-44B6-9D12-B7BBC6345373}" destId="{1B9EF340-0862-4911-99DB-A501697CEAAA}" srcOrd="1" destOrd="0" presId="urn:microsoft.com/office/officeart/2005/8/layout/cycle4"/>
    <dgm:cxn modelId="{C65FCA69-E7B7-49AC-99EA-6C0CE3DEF817}" type="presParOf" srcId="{1B9EF340-0862-4911-99DB-A501697CEAAA}" destId="{7D7EF322-0471-4185-8BB8-4D774E7CCDC1}" srcOrd="0" destOrd="0" presId="urn:microsoft.com/office/officeart/2005/8/layout/cycle4"/>
    <dgm:cxn modelId="{2D771DED-1E5D-4825-BCAC-7E4BB29F3CB5}" type="presParOf" srcId="{1B9EF340-0862-4911-99DB-A501697CEAAA}" destId="{A19370A5-8055-4587-BD89-289FFBC3C260}" srcOrd="1" destOrd="0" presId="urn:microsoft.com/office/officeart/2005/8/layout/cycle4"/>
    <dgm:cxn modelId="{842A1A1B-D9C8-4123-BE27-3F076220848C}" type="presParOf" srcId="{1B9EF340-0862-4911-99DB-A501697CEAAA}" destId="{B0D2937E-72B3-43BF-A894-694F0ED4F050}" srcOrd="2" destOrd="0" presId="urn:microsoft.com/office/officeart/2005/8/layout/cycle4"/>
    <dgm:cxn modelId="{421A9C33-A5F3-4621-8531-3FD2542CC702}" type="presParOf" srcId="{1B9EF340-0862-4911-99DB-A501697CEAAA}" destId="{8D464FF7-B96B-40E0-931B-F95A562D9E73}" srcOrd="3" destOrd="0" presId="urn:microsoft.com/office/officeart/2005/8/layout/cycle4"/>
    <dgm:cxn modelId="{1D60CE91-6B03-4739-98A3-6FC9C071A9A7}" type="presParOf" srcId="{1B9EF340-0862-4911-99DB-A501697CEAAA}" destId="{71DC1FF6-4F8B-4238-BBFE-94E61563AB6A}" srcOrd="4" destOrd="0" presId="urn:microsoft.com/office/officeart/2005/8/layout/cycle4"/>
    <dgm:cxn modelId="{BD5334FB-E1BB-4508-9F6B-1FAAB2503D8E}" type="presParOf" srcId="{740E73F6-12A3-44B6-9D12-B7BBC6345373}" destId="{5F137FEB-399C-4345-A432-A78569F1BFD3}" srcOrd="2" destOrd="0" presId="urn:microsoft.com/office/officeart/2005/8/layout/cycle4"/>
    <dgm:cxn modelId="{0E8B17B0-64BB-4D4C-BF47-E9E1C4D2CC0C}" type="presParOf" srcId="{740E73F6-12A3-44B6-9D12-B7BBC6345373}" destId="{01B5D809-00DD-4089-B863-2F7E2E6EBD5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AA654-4128-4624-93A0-21822F09B205}">
      <dsp:nvSpPr>
        <dsp:cNvPr id="0" name=""/>
        <dsp:cNvSpPr/>
      </dsp:nvSpPr>
      <dsp:spPr>
        <a:xfrm>
          <a:off x="3346548" y="2859578"/>
          <a:ext cx="5717381" cy="3137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                                       資料變數分類與處理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                                   </a:t>
          </a:r>
          <a:r>
            <a:rPr lang="zh-TW" altLang="en-US" sz="1400" kern="1200" dirty="0" smtClean="0"/>
            <a:t>發展風險區隔模型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                           </a:t>
          </a:r>
          <a:r>
            <a:rPr lang="zh-TW" altLang="en-US" sz="1400" kern="1200" dirty="0" smtClean="0"/>
            <a:t>輔助人工審案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400" kern="1200" dirty="0" smtClean="0"/>
            <a:t>                                  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4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3500" kern="1200" dirty="0"/>
        </a:p>
      </dsp:txBody>
      <dsp:txXfrm>
        <a:off x="5130690" y="3712962"/>
        <a:ext cx="3864310" cy="2215513"/>
      </dsp:txXfrm>
    </dsp:sp>
    <dsp:sp modelId="{A2BE1274-A714-4447-B8F0-B035E87EA123}">
      <dsp:nvSpPr>
        <dsp:cNvPr id="0" name=""/>
        <dsp:cNvSpPr/>
      </dsp:nvSpPr>
      <dsp:spPr>
        <a:xfrm>
          <a:off x="-3057" y="2593789"/>
          <a:ext cx="3622435" cy="3233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9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開放資料及多維度統計報表自動化</a:t>
          </a:r>
          <a:r>
            <a:rPr lang="en-US" altLang="zh-TW" sz="1400" kern="1200" dirty="0" smtClean="0"/>
            <a:t>/</a:t>
          </a:r>
          <a:r>
            <a:rPr lang="zh-TW" altLang="en-US" sz="1400" kern="1200" dirty="0" smtClean="0"/>
            <a:t>互動式查詢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發展送保企業地區關懷導向功能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定期發布中小企業營運概況</a:t>
          </a:r>
          <a:endParaRPr lang="zh-TW" altLang="en-US" sz="1400" kern="1200" dirty="0"/>
        </a:p>
      </dsp:txBody>
      <dsp:txXfrm>
        <a:off x="67963" y="3473078"/>
        <a:ext cx="2393664" cy="2282764"/>
      </dsp:txXfrm>
    </dsp:sp>
    <dsp:sp modelId="{9A18338F-6C08-465A-88C1-6A8B1B667F85}">
      <dsp:nvSpPr>
        <dsp:cNvPr id="0" name=""/>
        <dsp:cNvSpPr/>
      </dsp:nvSpPr>
      <dsp:spPr>
        <a:xfrm>
          <a:off x="6139009" y="-267684"/>
          <a:ext cx="2876760" cy="198958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介接政府開放資料，挖掘風險因子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發展保證人送保總額度控管功能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運用內部資料分析企業或銀行各種違約關聯性</a:t>
          </a:r>
          <a:endParaRPr lang="zh-TW" altLang="en-US" sz="14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900" kern="1200" dirty="0"/>
        </a:p>
      </dsp:txBody>
      <dsp:txXfrm>
        <a:off x="7045742" y="-223979"/>
        <a:ext cx="1926322" cy="1404777"/>
      </dsp:txXfrm>
    </dsp:sp>
    <dsp:sp modelId="{60D2FB41-2B14-4382-9ADE-CE4D68458125}">
      <dsp:nvSpPr>
        <dsp:cNvPr id="0" name=""/>
        <dsp:cNvSpPr/>
      </dsp:nvSpPr>
      <dsp:spPr>
        <a:xfrm>
          <a:off x="0" y="-154072"/>
          <a:ext cx="2694983" cy="17457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了解金融機構送保行為及政策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網站流量分析，找出潛在客戶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400" kern="1200" dirty="0" smtClean="0"/>
            <a:t>輿情分析</a:t>
          </a:r>
          <a:endParaRPr lang="zh-TW" altLang="en-US" sz="14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1000" kern="1200" dirty="0"/>
        </a:p>
      </dsp:txBody>
      <dsp:txXfrm>
        <a:off x="38348" y="-115724"/>
        <a:ext cx="1809792" cy="1232607"/>
      </dsp:txXfrm>
    </dsp:sp>
    <dsp:sp modelId="{7D7EF322-0471-4185-8BB8-4D774E7CCDC1}">
      <dsp:nvSpPr>
        <dsp:cNvPr id="0" name=""/>
        <dsp:cNvSpPr/>
      </dsp:nvSpPr>
      <dsp:spPr>
        <a:xfrm>
          <a:off x="2113679" y="467759"/>
          <a:ext cx="2362202" cy="236220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營運</a:t>
          </a:r>
          <a:endParaRPr lang="en-US" altLang="zh-TW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優</a:t>
          </a:r>
          <a:r>
            <a:rPr lang="zh-TW" altLang="en-US" sz="2500" kern="1200" dirty="0" smtClean="0"/>
            <a:t>化</a:t>
          </a:r>
          <a:endParaRPr lang="zh-TW" altLang="en-US" sz="2500" kern="1200" dirty="0"/>
        </a:p>
      </dsp:txBody>
      <dsp:txXfrm>
        <a:off x="2805552" y="1159632"/>
        <a:ext cx="1670329" cy="1670329"/>
      </dsp:txXfrm>
    </dsp:sp>
    <dsp:sp modelId="{A19370A5-8055-4587-BD89-289FFBC3C260}">
      <dsp:nvSpPr>
        <dsp:cNvPr id="0" name=""/>
        <dsp:cNvSpPr/>
      </dsp:nvSpPr>
      <dsp:spPr>
        <a:xfrm rot="5400000">
          <a:off x="4584990" y="467759"/>
          <a:ext cx="2362202" cy="236220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風險預測</a:t>
          </a:r>
          <a:endParaRPr lang="en-US" altLang="zh-TW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與管理</a:t>
          </a:r>
          <a:endParaRPr lang="zh-TW" altLang="en-US" sz="2500" kern="1200" dirty="0"/>
        </a:p>
      </dsp:txBody>
      <dsp:txXfrm rot="-5400000">
        <a:off x="4584990" y="1159632"/>
        <a:ext cx="1670329" cy="1670329"/>
      </dsp:txXfrm>
    </dsp:sp>
    <dsp:sp modelId="{B0D2937E-72B3-43BF-A894-694F0ED4F050}">
      <dsp:nvSpPr>
        <dsp:cNvPr id="0" name=""/>
        <dsp:cNvSpPr/>
      </dsp:nvSpPr>
      <dsp:spPr>
        <a:xfrm rot="10800000">
          <a:off x="4584990" y="2931204"/>
          <a:ext cx="2362202" cy="236220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審案評</a:t>
          </a:r>
          <a:endParaRPr lang="en-US" altLang="zh-TW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分模型</a:t>
          </a:r>
          <a:endParaRPr lang="zh-TW" altLang="en-US" sz="2500" kern="1200" dirty="0"/>
        </a:p>
      </dsp:txBody>
      <dsp:txXfrm rot="10800000">
        <a:off x="4584990" y="2931204"/>
        <a:ext cx="1670329" cy="1670329"/>
      </dsp:txXfrm>
    </dsp:sp>
    <dsp:sp modelId="{8D464FF7-B96B-40E0-931B-F95A562D9E73}">
      <dsp:nvSpPr>
        <dsp:cNvPr id="0" name=""/>
        <dsp:cNvSpPr/>
      </dsp:nvSpPr>
      <dsp:spPr>
        <a:xfrm rot="16200000">
          <a:off x="2121994" y="2930755"/>
          <a:ext cx="2362202" cy="2362202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資料加</a:t>
          </a:r>
          <a:endParaRPr lang="en-US" altLang="zh-TW" sz="2500" kern="1200" dirty="0" smtClean="0"/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值運用</a:t>
          </a:r>
          <a:endParaRPr lang="zh-TW" altLang="en-US" sz="2500" kern="1200" dirty="0"/>
        </a:p>
      </dsp:txBody>
      <dsp:txXfrm rot="5400000">
        <a:off x="2813867" y="2930755"/>
        <a:ext cx="1670329" cy="1670329"/>
      </dsp:txXfrm>
    </dsp:sp>
    <dsp:sp modelId="{5F137FEB-399C-4345-A432-A78569F1BFD3}">
      <dsp:nvSpPr>
        <dsp:cNvPr id="0" name=""/>
        <dsp:cNvSpPr/>
      </dsp:nvSpPr>
      <dsp:spPr>
        <a:xfrm>
          <a:off x="4122642" y="2393527"/>
          <a:ext cx="815587" cy="70920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B5D809-00DD-4089-B863-2F7E2E6EBD54}">
      <dsp:nvSpPr>
        <dsp:cNvPr id="0" name=""/>
        <dsp:cNvSpPr/>
      </dsp:nvSpPr>
      <dsp:spPr>
        <a:xfrm rot="10800000">
          <a:off x="4122642" y="2666299"/>
          <a:ext cx="815587" cy="70920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B0D60-1A87-4974-ACC1-B4C596BF771A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144F6-2DAD-437D-B4D8-26F91ECF6B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480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97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5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69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028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15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15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47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824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3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11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06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B34BB-47CE-4B68-93C3-050096FBB0C0}" type="datetimeFigureOut">
              <a:rPr lang="zh-TW" altLang="en-US" smtClean="0"/>
              <a:t>2018/8/20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AEF70-B6C6-4708-B330-3B94E420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62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knews.cc/zh-tw/tech/6naeklm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160642210"/>
              </p:ext>
            </p:extLst>
          </p:nvPr>
        </p:nvGraphicFramePr>
        <p:xfrm>
          <a:off x="1837113" y="822960"/>
          <a:ext cx="9060872" cy="576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0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預計介接公共工程委員會拒絶往</a:t>
            </a:r>
            <a:r>
              <a:rPr lang="zh-TW" altLang="en-US" dirty="0" smtClean="0"/>
              <a:t>來</a:t>
            </a:r>
            <a:r>
              <a:rPr lang="zh-TW" altLang="en-US" dirty="0" smtClean="0"/>
              <a:t>廠商名單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8787" y="1825625"/>
            <a:ext cx="67944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8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拒絶往來廠商名單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703" y="1825625"/>
            <a:ext cx="96125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現行做法</a:t>
            </a:r>
            <a:r>
              <a:rPr lang="en-US" altLang="zh-TW" dirty="0" smtClean="0"/>
              <a:t>---</a:t>
            </a:r>
            <a:r>
              <a:rPr lang="zh-TW" altLang="en-US" dirty="0" smtClean="0"/>
              <a:t>每日由專人固定下載，再匯入資訊部資料庫，如辦理之專案為拒絶往來廠商，以特定符號提醒審案同仁注意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未來做法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每日固定由排程下載，自動匯入資訊部資料庫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2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風險預測與</a:t>
            </a:r>
            <a:r>
              <a:rPr lang="zh-TW" altLang="en-US" dirty="0" smtClean="0"/>
              <a:t>管理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發展保證人送保總額度控管功能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保證人之主從債務越高，逾期後之償還意願越低，擬就保證人送保總額度與逾期後收回情形做相關分析，並研議是否控管保證人之送保總額度，以利基金債權收回。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054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風險預測與</a:t>
            </a:r>
            <a:r>
              <a:rPr lang="zh-TW" altLang="en-US" dirty="0" smtClean="0"/>
              <a:t>管理</a:t>
            </a:r>
            <a:r>
              <a:rPr lang="en-US" altLang="zh-TW" dirty="0" smtClean="0"/>
              <a:t>--</a:t>
            </a:r>
            <a:r>
              <a:rPr lang="zh-TW" altLang="en-US" dirty="0" smtClean="0"/>
              <a:t>分析違約關聯性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運用本基金內部資料，</a:t>
            </a:r>
            <a:r>
              <a:rPr lang="zh-HK" altLang="zh-TW" dirty="0"/>
              <a:t>取設立日期、初次送保日期、實收資本額、行業別、負責人、負責人配偶、營業登記地址、逾期資料</a:t>
            </a:r>
            <a:r>
              <a:rPr lang="en-US" altLang="zh-TW" dirty="0"/>
              <a:t>…</a:t>
            </a:r>
            <a:r>
              <a:rPr lang="zh-HK" altLang="zh-TW" dirty="0"/>
              <a:t>等</a:t>
            </a:r>
            <a:r>
              <a:rPr lang="zh-HK" altLang="zh-TW" dirty="0" smtClean="0"/>
              <a:t>欄位，</a:t>
            </a:r>
            <a:r>
              <a:rPr lang="zh-HK" altLang="zh-TW" dirty="0"/>
              <a:t>分析本基金歷年承保戶有幾家發生逾期，再依上述特性進行多維度分析，例如設立到逾期之年度，或設立多久後送保，送保後多久發生</a:t>
            </a:r>
            <a:r>
              <a:rPr lang="zh-HK" altLang="zh-TW" dirty="0" smtClean="0"/>
              <a:t>逾期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等。</a:t>
            </a:r>
            <a:endParaRPr lang="en-US" altLang="zh-TW" dirty="0" smtClean="0"/>
          </a:p>
          <a:p>
            <a:r>
              <a:rPr lang="zh-TW" altLang="en-US" dirty="0" smtClean="0"/>
              <a:t>另可依送保總分行、授信經理人進行分析</a:t>
            </a:r>
            <a:endParaRPr lang="en-US" altLang="zh-TW" dirty="0" smtClean="0"/>
          </a:p>
          <a:p>
            <a:r>
              <a:rPr lang="zh-TW" altLang="en-US" dirty="0" smtClean="0"/>
              <a:t>分析結果回饋審案或企劃部門參考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5944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972589" y="1413164"/>
            <a:ext cx="11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現行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89" y="2111520"/>
            <a:ext cx="4297571" cy="291768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42" y="1255870"/>
            <a:ext cx="4433465" cy="1478864"/>
          </a:xfrm>
          <a:prstGeom prst="rect">
            <a:avLst/>
          </a:prstGeom>
        </p:spPr>
      </p:pic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646642" y="272267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資料加值運用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開放資料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44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46414" y="399011"/>
            <a:ext cx="11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現行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58" y="1166325"/>
            <a:ext cx="8726943" cy="506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46414" y="399011"/>
            <a:ext cx="114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690" y="919509"/>
            <a:ext cx="50482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0" y="972217"/>
            <a:ext cx="9794308" cy="467280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174740" y="363894"/>
            <a:ext cx="348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他山之石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金融聯合徵信中心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2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66" y="767063"/>
            <a:ext cx="9003731" cy="581101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59766" y="298579"/>
            <a:ext cx="348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他山之石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金融聯合徵信中心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420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營運優化</a:t>
            </a:r>
            <a:r>
              <a:rPr lang="en-US" altLang="zh-TW" dirty="0" smtClean="0"/>
              <a:t>--</a:t>
            </a:r>
            <a:r>
              <a:rPr lang="zh-TW" altLang="en-US" dirty="0"/>
              <a:t>了解金融機構送保行為及政策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以</a:t>
            </a:r>
            <a:r>
              <a:rPr lang="en-US" altLang="zh-TW" dirty="0"/>
              <a:t>80</a:t>
            </a:r>
            <a:r>
              <a:rPr lang="zh-TW" altLang="en-US" dirty="0"/>
              <a:t>年</a:t>
            </a:r>
            <a:r>
              <a:rPr lang="en-US" altLang="zh-TW" dirty="0"/>
              <a:t>~106</a:t>
            </a:r>
            <a:r>
              <a:rPr lang="zh-TW" altLang="en-US" dirty="0"/>
              <a:t>年各總行及各分行每年送保</a:t>
            </a:r>
            <a:r>
              <a:rPr lang="zh-TW" altLang="en-US" dirty="0" smtClean="0"/>
              <a:t>量</a:t>
            </a:r>
            <a:r>
              <a:rPr lang="en-US" altLang="zh-TW" dirty="0" smtClean="0"/>
              <a:t> </a:t>
            </a:r>
            <a:r>
              <a:rPr lang="zh-TW" altLang="en-US" dirty="0"/>
              <a:t>，送保戶戶數，平均送保金額、送保</a:t>
            </a:r>
            <a:r>
              <a:rPr lang="zh-TW" altLang="en-US" dirty="0" smtClean="0"/>
              <a:t>項目及</a:t>
            </a:r>
            <a:r>
              <a:rPr lang="zh-TW" altLang="en-US" dirty="0"/>
              <a:t>送</a:t>
            </a:r>
            <a:r>
              <a:rPr lang="zh-TW" altLang="en-US" dirty="0" smtClean="0"/>
              <a:t>保行業</a:t>
            </a:r>
            <a:r>
              <a:rPr lang="zh-TW" altLang="en-US" dirty="0"/>
              <a:t>別來辨識其送保政策</a:t>
            </a:r>
            <a:r>
              <a:rPr lang="zh-TW" altLang="en-US" dirty="0" smtClean="0"/>
              <a:t>，並</a:t>
            </a:r>
            <a:r>
              <a:rPr lang="zh-TW" altLang="en-US" dirty="0"/>
              <a:t>分析其逾期率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r>
              <a:rPr lang="zh-TW" altLang="en-US" dirty="0"/>
              <a:t>取得本國銀行全部分行明細，與上述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之總分行比較，找出總行送保量大，但仍有未送保或送保金額小的分行，交由相關部門探究其</a:t>
            </a:r>
            <a:r>
              <a:rPr lang="zh-TW" altLang="en-US" dirty="0" smtClean="0"/>
              <a:t>原因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三</a:t>
            </a:r>
            <a:r>
              <a:rPr lang="en-US" altLang="zh-TW" dirty="0" smtClean="0"/>
              <a:t>)</a:t>
            </a:r>
            <a:r>
              <a:rPr lang="zh-TW" altLang="en-US" dirty="0" smtClean="0"/>
              <a:t>持續觀察變動情形以及時擬定因應對策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946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05" y="966737"/>
            <a:ext cx="8833874" cy="531276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51605" y="401217"/>
            <a:ext cx="348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他山之石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金融聯合徵信中心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228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58416" y="606829"/>
            <a:ext cx="289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本</a:t>
            </a:r>
            <a:r>
              <a:rPr lang="zh-TW" altLang="en-US" dirty="0" smtClean="0"/>
              <a:t>基金導入大數據後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7" y="1163878"/>
            <a:ext cx="8395826" cy="465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858415" y="606829"/>
            <a:ext cx="10006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預計將以下資料放入開放資料查詢專區</a:t>
            </a:r>
            <a:endParaRPr lang="zh-TW" altLang="en-US" sz="4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30300" y="1620179"/>
            <a:ext cx="76978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3200" dirty="0" smtClean="0"/>
              <a:t>1.</a:t>
            </a:r>
            <a:r>
              <a:rPr lang="zh-HK" altLang="zh-TW" sz="3200" dirty="0" smtClean="0"/>
              <a:t>保證</a:t>
            </a:r>
            <a:r>
              <a:rPr lang="zh-HK" altLang="zh-TW" sz="3200" dirty="0"/>
              <a:t>業績</a:t>
            </a:r>
            <a:r>
              <a:rPr lang="en-US" altLang="zh-TW" sz="3200" dirty="0"/>
              <a:t>(</a:t>
            </a:r>
            <a:r>
              <a:rPr lang="zh-HK" altLang="zh-TW" sz="3200" dirty="0"/>
              <a:t>金融機構別</a:t>
            </a:r>
            <a:r>
              <a:rPr lang="en-US" altLang="zh-TW" sz="3200" dirty="0" smtClean="0"/>
              <a:t>)—</a:t>
            </a:r>
            <a:r>
              <a:rPr lang="zh-TW" altLang="en-US" sz="3200" dirty="0" smtClean="0"/>
              <a:t>現行刊載於年報</a:t>
            </a:r>
            <a:endParaRPr lang="zh-TW" altLang="zh-TW" sz="3200" dirty="0"/>
          </a:p>
          <a:p>
            <a:pPr lvl="0"/>
            <a:r>
              <a:rPr lang="en-US" altLang="zh-TW" sz="3200" dirty="0" smtClean="0"/>
              <a:t>2.</a:t>
            </a:r>
            <a:r>
              <a:rPr lang="zh-HK" altLang="zh-TW" sz="3200" dirty="0" smtClean="0"/>
              <a:t>保證</a:t>
            </a:r>
            <a:r>
              <a:rPr lang="zh-HK" altLang="zh-TW" sz="3200" dirty="0"/>
              <a:t>業績</a:t>
            </a:r>
            <a:r>
              <a:rPr lang="en-US" altLang="zh-TW" sz="3200" dirty="0"/>
              <a:t>(</a:t>
            </a:r>
            <a:r>
              <a:rPr lang="zh-HK" altLang="zh-TW" sz="3200" dirty="0"/>
              <a:t>行業別</a:t>
            </a:r>
            <a:r>
              <a:rPr lang="en-US" altLang="zh-TW" sz="3200" dirty="0" smtClean="0"/>
              <a:t>)----</a:t>
            </a:r>
            <a:r>
              <a:rPr lang="zh-TW" altLang="en-US" sz="3200" dirty="0" smtClean="0"/>
              <a:t>官網已提供</a:t>
            </a:r>
            <a:endParaRPr lang="zh-TW" altLang="zh-TW" sz="3200" dirty="0"/>
          </a:p>
          <a:p>
            <a:pPr lvl="0"/>
            <a:r>
              <a:rPr lang="en-US" altLang="zh-TW" sz="3200" dirty="0" smtClean="0"/>
              <a:t>3.</a:t>
            </a:r>
            <a:r>
              <a:rPr lang="zh-HK" altLang="zh-TW" sz="3200" dirty="0" smtClean="0"/>
              <a:t>保證</a:t>
            </a:r>
            <a:r>
              <a:rPr lang="zh-HK" altLang="zh-TW" sz="3200" dirty="0"/>
              <a:t>業績</a:t>
            </a:r>
            <a:r>
              <a:rPr lang="en-US" altLang="zh-TW" sz="3200" dirty="0"/>
              <a:t>(</a:t>
            </a:r>
            <a:r>
              <a:rPr lang="zh-HK" altLang="zh-TW" sz="3200" dirty="0"/>
              <a:t>地區別</a:t>
            </a:r>
            <a:r>
              <a:rPr lang="en-US" altLang="zh-TW" sz="3200" dirty="0" smtClean="0"/>
              <a:t>)----</a:t>
            </a:r>
            <a:r>
              <a:rPr lang="zh-TW" altLang="en-US" sz="3200" dirty="0"/>
              <a:t>官網已提供</a:t>
            </a:r>
            <a:endParaRPr lang="zh-TW" altLang="zh-TW" sz="3200" dirty="0"/>
          </a:p>
          <a:p>
            <a:r>
              <a:rPr lang="en-US" altLang="zh-TW" sz="3200" dirty="0" smtClean="0"/>
              <a:t>4.</a:t>
            </a:r>
            <a:r>
              <a:rPr lang="zh-HK" altLang="zh-TW" sz="3200" dirty="0" smtClean="0"/>
              <a:t>保證</a:t>
            </a:r>
            <a:r>
              <a:rPr lang="zh-HK" altLang="zh-TW" sz="3200" dirty="0"/>
              <a:t>業績</a:t>
            </a:r>
            <a:r>
              <a:rPr lang="en-US" altLang="zh-TW" sz="3200" dirty="0"/>
              <a:t>(</a:t>
            </a:r>
            <a:r>
              <a:rPr lang="zh-HK" altLang="zh-TW" sz="3200" dirty="0"/>
              <a:t>組織類別</a:t>
            </a:r>
            <a:r>
              <a:rPr lang="en-US" altLang="zh-TW" sz="3200" dirty="0" smtClean="0"/>
              <a:t>)-</a:t>
            </a:r>
            <a:r>
              <a:rPr lang="zh-TW" altLang="en-US" sz="3200" dirty="0"/>
              <a:t>官網已提供</a:t>
            </a:r>
            <a:endParaRPr lang="zh-TW" altLang="zh-TW" sz="3200" dirty="0"/>
          </a:p>
          <a:p>
            <a:pPr lvl="0"/>
            <a:r>
              <a:rPr lang="en-US" altLang="zh-TW" sz="3200" dirty="0" smtClean="0"/>
              <a:t>5.</a:t>
            </a:r>
            <a:r>
              <a:rPr lang="zh-HK" altLang="zh-TW" sz="3200" dirty="0" smtClean="0"/>
              <a:t>保證</a:t>
            </a:r>
            <a:r>
              <a:rPr lang="zh-HK" altLang="zh-TW" sz="3200" dirty="0"/>
              <a:t>業績</a:t>
            </a:r>
            <a:r>
              <a:rPr lang="en-US" altLang="zh-TW" sz="3200" dirty="0"/>
              <a:t>(</a:t>
            </a:r>
            <a:r>
              <a:rPr lang="zh-HK" altLang="zh-TW" sz="3200" dirty="0"/>
              <a:t>保證項目</a:t>
            </a:r>
            <a:r>
              <a:rPr lang="en-US" altLang="zh-TW" sz="3200" dirty="0" smtClean="0"/>
              <a:t>)—</a:t>
            </a:r>
            <a:r>
              <a:rPr lang="zh-TW" altLang="en-US" sz="3200" dirty="0" smtClean="0"/>
              <a:t>現行刊載於年報</a:t>
            </a:r>
            <a:endParaRPr lang="zh-TW" altLang="zh-TW" sz="3200" dirty="0"/>
          </a:p>
          <a:p>
            <a:pPr lvl="0"/>
            <a:r>
              <a:rPr lang="en-US" altLang="zh-TW" sz="3200" dirty="0" smtClean="0"/>
              <a:t>6.</a:t>
            </a:r>
            <a:r>
              <a:rPr lang="zh-HK" altLang="zh-TW" sz="3200" dirty="0" smtClean="0"/>
              <a:t>整體</a:t>
            </a:r>
            <a:r>
              <a:rPr lang="zh-HK" altLang="zh-TW" sz="3200" dirty="0"/>
              <a:t>保證</a:t>
            </a:r>
            <a:r>
              <a:rPr lang="zh-HK" altLang="zh-TW" sz="3200" dirty="0" smtClean="0"/>
              <a:t>業績</a:t>
            </a:r>
            <a:r>
              <a:rPr lang="en-US" altLang="zh-TW" sz="3200" dirty="0" smtClean="0"/>
              <a:t>---</a:t>
            </a:r>
            <a:r>
              <a:rPr lang="zh-TW" altLang="en-US" sz="3200" dirty="0" smtClean="0"/>
              <a:t>官網已提供</a:t>
            </a:r>
            <a:endParaRPr lang="en-US" altLang="zh-TW" sz="3200" dirty="0" smtClean="0"/>
          </a:p>
          <a:p>
            <a:pPr lvl="0"/>
            <a:r>
              <a:rPr lang="en-US" altLang="zh-TW" sz="3200" dirty="0" smtClean="0"/>
              <a:t>7.</a:t>
            </a:r>
            <a:r>
              <a:rPr lang="zh-TW" altLang="en-US" sz="3200" dirty="0" smtClean="0"/>
              <a:t>其他簽准之統計資料</a:t>
            </a:r>
            <a:endParaRPr lang="zh-TW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9550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1002853" y="444217"/>
            <a:ext cx="71240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資料加值運用</a:t>
            </a:r>
            <a:r>
              <a:rPr lang="en-US" altLang="zh-TW" sz="4400" dirty="0" smtClean="0"/>
              <a:t>—</a:t>
            </a:r>
            <a:r>
              <a:rPr lang="zh-TW" altLang="en-US" sz="4400" dirty="0" smtClean="0"/>
              <a:t>多維度報表</a:t>
            </a:r>
            <a:endParaRPr lang="zh-TW" altLang="en-US" sz="4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0777" y="1213658"/>
            <a:ext cx="6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現行</a:t>
            </a:r>
            <a:r>
              <a:rPr lang="en-US" altLang="zh-TW" dirty="0" smtClean="0"/>
              <a:t>--</a:t>
            </a:r>
            <a:r>
              <a:rPr lang="zh-TW" altLang="en-US" dirty="0" smtClean="0"/>
              <a:t>查詢方式單一，僅有數字，難以比較，無法往下查到更細項資料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</a:t>
            </a:r>
            <a:r>
              <a:rPr lang="zh-TW" altLang="en-US" dirty="0" smtClean="0"/>
              <a:t>表</a:t>
            </a:r>
            <a:r>
              <a:rPr lang="en-US" altLang="zh-TW" dirty="0" smtClean="0"/>
              <a:t>…)</a:t>
            </a:r>
            <a:r>
              <a:rPr lang="zh-TW" altLang="en-US" dirty="0" smtClean="0"/>
              <a:t>等，必需多次加工始能產生圖表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53" y="2072733"/>
            <a:ext cx="8540635" cy="41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5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22712" y="556954"/>
            <a:ext cx="29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多</a:t>
            </a:r>
            <a:r>
              <a:rPr lang="zh-TW" altLang="en-US" dirty="0" smtClean="0"/>
              <a:t>維度</a:t>
            </a:r>
            <a:r>
              <a:rPr lang="zh-TW" altLang="en-US" dirty="0" smtClean="0"/>
              <a:t>報表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互動式查詢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30778" y="1213658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2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22712" y="556954"/>
            <a:ext cx="7298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 smtClean="0"/>
              <a:t>多維度報表</a:t>
            </a:r>
            <a:r>
              <a:rPr lang="en-US" altLang="zh-TW" sz="4400" dirty="0" smtClean="0"/>
              <a:t>—</a:t>
            </a:r>
            <a:r>
              <a:rPr lang="zh-TW" altLang="en-US" sz="4400" dirty="0" smtClean="0"/>
              <a:t>報表自動化</a:t>
            </a:r>
            <a:endParaRPr lang="zh-TW" altLang="en-US" sz="4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22712" y="1704109"/>
            <a:ext cx="7298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與各業務部門合作，將其固定產出之報表，以自動化方式產生，減輕人力負擔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344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8" y="4726344"/>
            <a:ext cx="2319882" cy="176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22712" y="556954"/>
            <a:ext cx="577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儀表</a:t>
            </a:r>
            <a:r>
              <a:rPr lang="zh-TW" altLang="en-US" dirty="0" smtClean="0"/>
              <a:t>板</a:t>
            </a:r>
            <a:r>
              <a:rPr lang="en-US" altLang="zh-TW" dirty="0" smtClean="0"/>
              <a:t>(</a:t>
            </a:r>
            <a:r>
              <a:rPr lang="zh-TW" altLang="en-US" dirty="0" smtClean="0"/>
              <a:t>還没買</a:t>
            </a:r>
            <a:r>
              <a:rPr lang="en-US" altLang="zh-TW" dirty="0" smtClean="0"/>
              <a:t>TABLEAU</a:t>
            </a:r>
            <a:r>
              <a:rPr lang="zh-TW" altLang="en-US" dirty="0" smtClean="0"/>
              <a:t>，先提供示意圖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64512" y="4973613"/>
            <a:ext cx="7871917" cy="12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8" y="1238768"/>
            <a:ext cx="8915400" cy="51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1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8" y="4726344"/>
            <a:ext cx="2319882" cy="176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22712" y="556954"/>
            <a:ext cx="577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儀表</a:t>
            </a:r>
            <a:r>
              <a:rPr lang="zh-TW" altLang="en-US" dirty="0" smtClean="0"/>
              <a:t>板</a:t>
            </a:r>
            <a:r>
              <a:rPr lang="en-US" altLang="zh-TW" dirty="0" smtClean="0"/>
              <a:t>(</a:t>
            </a:r>
            <a:r>
              <a:rPr lang="zh-TW" altLang="en-US" dirty="0" smtClean="0"/>
              <a:t>還没買</a:t>
            </a:r>
            <a:r>
              <a:rPr lang="en-US" altLang="zh-TW" dirty="0" smtClean="0"/>
              <a:t>TABLEAU</a:t>
            </a:r>
            <a:r>
              <a:rPr lang="zh-TW" altLang="en-US" dirty="0" smtClean="0"/>
              <a:t>，先提供示意圖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" y="1212848"/>
            <a:ext cx="8711738" cy="5512147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989213" y="2527066"/>
            <a:ext cx="7922031" cy="2199279"/>
            <a:chOff x="989213" y="2527066"/>
            <a:chExt cx="7922031" cy="2199279"/>
          </a:xfrm>
        </p:grpSpPr>
        <p:sp>
          <p:nvSpPr>
            <p:cNvPr id="4" name="矩形 3"/>
            <p:cNvSpPr/>
            <p:nvPr/>
          </p:nvSpPr>
          <p:spPr>
            <a:xfrm>
              <a:off x="989213" y="2527069"/>
              <a:ext cx="1321725" cy="3274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新客戶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070166" y="2527068"/>
              <a:ext cx="1263535" cy="3274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信用惡化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029200" y="2527067"/>
              <a:ext cx="1409007" cy="32742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新發生逾期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133706" y="2527066"/>
              <a:ext cx="1580802" cy="3274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解除管制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089206" y="3847989"/>
              <a:ext cx="498524" cy="8783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公司名稱</a:t>
              </a:r>
              <a:endParaRPr lang="zh-TW" altLang="en-US" sz="10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79169" y="3847988"/>
              <a:ext cx="482140" cy="8783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保證金額</a:t>
              </a:r>
              <a:endParaRPr lang="zh-TW" altLang="en-US" sz="10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52748" y="3847988"/>
              <a:ext cx="571045" cy="8653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地區別</a:t>
              </a:r>
              <a:endParaRPr lang="zh-TW" altLang="en-US" sz="1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33706" y="3851220"/>
              <a:ext cx="1777538" cy="2661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公司名稱</a:t>
              </a:r>
              <a:endParaRPr lang="zh-TW" altLang="en-US" sz="10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147750" y="3847988"/>
              <a:ext cx="1706882" cy="2725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公司名稱</a:t>
              </a:r>
              <a:endParaRPr lang="zh-TW" altLang="en-US" sz="1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3142447" y="4120572"/>
              <a:ext cx="1712185" cy="2725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保證金額</a:t>
              </a:r>
              <a:endParaRPr lang="zh-TW" altLang="en-US" sz="10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3147748" y="4380868"/>
              <a:ext cx="1706883" cy="2725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行業別</a:t>
              </a:r>
              <a:endParaRPr lang="zh-TW" altLang="en-US" sz="1000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170635" y="3832630"/>
              <a:ext cx="1720616" cy="272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公司名稱</a:t>
              </a:r>
              <a:endParaRPr lang="zh-TW" altLang="en-US" sz="1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65333" y="4105214"/>
              <a:ext cx="1725918" cy="272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保證金額</a:t>
              </a:r>
              <a:endParaRPr lang="zh-TW" altLang="en-US" sz="10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5173285" y="4391777"/>
              <a:ext cx="1717966" cy="272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行業別</a:t>
              </a:r>
              <a:endParaRPr lang="zh-TW" altLang="en-US" sz="1000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7121410" y="4131318"/>
              <a:ext cx="1789833" cy="53304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000" dirty="0" smtClean="0"/>
                <a:t>行業別</a:t>
              </a:r>
              <a:endParaRPr lang="zh-TW" altLang="en-US" sz="1000" dirty="0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964512" y="4973613"/>
            <a:ext cx="7871917" cy="12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5" y="1224975"/>
            <a:ext cx="6974378" cy="9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488" y="4726344"/>
            <a:ext cx="2319882" cy="17640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90989" y="556954"/>
            <a:ext cx="620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儀表</a:t>
            </a:r>
            <a:r>
              <a:rPr lang="zh-TW" altLang="en-US" dirty="0" smtClean="0"/>
              <a:t>板</a:t>
            </a:r>
            <a:r>
              <a:rPr lang="en-US" altLang="zh-TW" dirty="0" smtClean="0"/>
              <a:t>(</a:t>
            </a:r>
            <a:r>
              <a:rPr lang="zh-TW" altLang="en-US" dirty="0" smtClean="0"/>
              <a:t>還没買</a:t>
            </a:r>
            <a:r>
              <a:rPr lang="en-US" altLang="zh-TW" dirty="0" smtClean="0"/>
              <a:t>TABLEAU</a:t>
            </a:r>
            <a:r>
              <a:rPr lang="zh-TW" altLang="en-US" dirty="0" smtClean="0"/>
              <a:t>，先提供示意圖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7" y="1006481"/>
            <a:ext cx="9052499" cy="535086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9" y="1139484"/>
            <a:ext cx="2983731" cy="7143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950736" y="1119667"/>
            <a:ext cx="401490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2"/>
                </a:solidFill>
              </a:rPr>
              <a:t>保 證 業 績 概 觀</a:t>
            </a:r>
            <a:endParaRPr lang="zh-TW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資料加值運用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發展送保企業地區關懷導向功能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4702" y="185887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 smtClean="0"/>
              <a:t>標識送保企業所</a:t>
            </a:r>
            <a:r>
              <a:rPr lang="zh-TW" altLang="en-US" sz="3600" dirty="0" smtClean="0"/>
              <a:t>在</a:t>
            </a:r>
            <a:r>
              <a:rPr lang="zh-TW" altLang="en-US" sz="3600" dirty="0" smtClean="0"/>
              <a:t>地點，或其上下游關係，辨識產業聚落，若有相關議題發生，可迅速掌握應關懷對象，及時給予幫助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8109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428" y="957935"/>
            <a:ext cx="10031207" cy="54360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058507"/>
            <a:ext cx="10515600" cy="5118455"/>
          </a:xfrm>
        </p:spPr>
        <p:txBody>
          <a:bodyPr/>
          <a:lstStyle/>
          <a:p>
            <a:pPr marL="0" lvl="0" indent="0">
              <a:buNone/>
            </a:pPr>
            <a:endParaRPr lang="en-US" altLang="zh-TW" dirty="0" smtClean="0"/>
          </a:p>
          <a:p>
            <a:pPr lvl="0"/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350" y="2115286"/>
            <a:ext cx="4114800" cy="2295525"/>
          </a:xfrm>
          <a:prstGeom prst="rect">
            <a:avLst/>
          </a:prstGeom>
        </p:spPr>
      </p:pic>
      <p:sp>
        <p:nvSpPr>
          <p:cNvPr id="10" name="弧形向右箭號 9"/>
          <p:cNvSpPr/>
          <p:nvPr/>
        </p:nvSpPr>
        <p:spPr>
          <a:xfrm rot="19029761" flipH="1" flipV="1">
            <a:off x="6493216" y="2762942"/>
            <a:ext cx="1445583" cy="29761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479428" y="295153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營運優化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網站流量分析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50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資料加值運用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定期發布中小企業營運概況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對中小企業之送保情形及經營樣態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如設立年限，負責人性別、學經歷，平均資本額、員工人數、行業別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等</a:t>
            </a:r>
            <a:r>
              <a:rPr lang="en-US" altLang="zh-TW" sz="3600" dirty="0" smtClean="0"/>
              <a:t>)</a:t>
            </a:r>
            <a:r>
              <a:rPr lang="zh-TW" altLang="en-US" sz="3600" dirty="0" smtClean="0"/>
              <a:t>，以去識別化方式定期對外發布消息。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3734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審案評分模型</a:t>
            </a:r>
            <a:r>
              <a:rPr lang="en-US" altLang="zh-TW" dirty="0" smtClean="0"/>
              <a:t>--</a:t>
            </a:r>
            <a:r>
              <a:rPr lang="zh-TW" altLang="en-US" dirty="0" smtClean="0"/>
              <a:t>資料變數分類與處理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以</a:t>
            </a:r>
            <a:r>
              <a:rPr lang="en-US" altLang="zh-TW" sz="3600" dirty="0" smtClean="0"/>
              <a:t>80</a:t>
            </a:r>
            <a:r>
              <a:rPr lang="zh-TW" altLang="en-US" sz="3600" dirty="0" smtClean="0"/>
              <a:t>年</a:t>
            </a:r>
            <a:r>
              <a:rPr lang="en-US" altLang="zh-TW" sz="3600" dirty="0" smtClean="0"/>
              <a:t>~106</a:t>
            </a:r>
            <a:r>
              <a:rPr lang="zh-TW" altLang="en-US" sz="3600" dirty="0" smtClean="0"/>
              <a:t>年間，欄位有值之資料進行分析，區別出與逾期有相關的資料變動，進行分類與處理。</a:t>
            </a:r>
            <a:endParaRPr lang="en-US" altLang="zh-TW" sz="3600" dirty="0" smtClean="0"/>
          </a:p>
          <a:p>
            <a:endParaRPr lang="en-US" altLang="zh-TW" sz="3600" dirty="0"/>
          </a:p>
          <a:p>
            <a:r>
              <a:rPr lang="zh-TW" altLang="en-US" sz="3600" dirty="0" smtClean="0"/>
              <a:t>必要時，引進外部專家意見，進行研究分析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0084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審案評分模型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發展風險區隔模型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依產業別或其他資料變數，研討發展風</a:t>
            </a:r>
            <a:r>
              <a:rPr lang="zh-TW" altLang="en-US" sz="3600" dirty="0" smtClean="0"/>
              <a:t>險</a:t>
            </a:r>
            <a:r>
              <a:rPr lang="zh-TW" altLang="en-US" sz="3600" dirty="0" smtClean="0"/>
              <a:t>區隔模型的可行性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16252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審案評分模型</a:t>
            </a:r>
            <a:r>
              <a:rPr lang="en-US" altLang="zh-TW" dirty="0" smtClean="0"/>
              <a:t>--</a:t>
            </a:r>
            <a:r>
              <a:rPr lang="zh-TW" altLang="en-US" dirty="0" smtClean="0"/>
              <a:t>輔助人工審案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提供相似行業別、企業規模</a:t>
            </a:r>
            <a:r>
              <a:rPr lang="en-US" altLang="zh-TW" sz="3600" dirty="0" smtClean="0"/>
              <a:t>(</a:t>
            </a:r>
            <a:r>
              <a:rPr lang="zh-TW" altLang="en-US" sz="3600" dirty="0" smtClean="0"/>
              <a:t>例如資本額、員工人數、營業額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等</a:t>
            </a:r>
            <a:r>
              <a:rPr lang="en-US" altLang="zh-TW" sz="3600" dirty="0" smtClean="0"/>
              <a:t>)</a:t>
            </a:r>
            <a:r>
              <a:rPr lang="zh-TW" altLang="en-US" sz="3600" dirty="0" smtClean="0"/>
              <a:t>、同址，上下游廠商，相同負責人、保證人保證總額度</a:t>
            </a:r>
            <a:r>
              <a:rPr lang="en-US" altLang="zh-TW" sz="3600" dirty="0" smtClean="0"/>
              <a:t>…</a:t>
            </a:r>
            <a:r>
              <a:rPr lang="zh-TW" altLang="en-US" sz="3600" dirty="0" smtClean="0"/>
              <a:t>等彙整資訊提供審案同仁參考，輔助人工審案。</a:t>
            </a:r>
            <a:endParaRPr lang="en-US" altLang="zh-TW" sz="3600" dirty="0" smtClean="0"/>
          </a:p>
        </p:txBody>
      </p:sp>
    </p:spTree>
    <p:extLst>
      <p:ext uri="{BB962C8B-B14F-4D97-AF65-F5344CB8AC3E}">
        <p14:creationId xmlns:p14="http://schemas.microsoft.com/office/powerpoint/2010/main" val="81512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2" y="3722211"/>
            <a:ext cx="5744957" cy="31357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49135"/>
            <a:ext cx="10515600" cy="5827828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分析本基金網站流量來源</a:t>
            </a:r>
            <a:r>
              <a:rPr lang="zh-TW" altLang="en-US" dirty="0"/>
              <a:t>，停留網站時間，停留頁面</a:t>
            </a:r>
            <a:endParaRPr lang="en-US" altLang="zh-TW" dirty="0"/>
          </a:p>
          <a:p>
            <a:r>
              <a:rPr lang="zh-TW" altLang="en-US" dirty="0" smtClean="0"/>
              <a:t>找出潛在</a:t>
            </a:r>
            <a:endParaRPr lang="en-US" altLang="zh-TW" dirty="0" smtClean="0"/>
          </a:p>
          <a:p>
            <a:r>
              <a:rPr lang="zh-TW" altLang="en-US" dirty="0" smtClean="0"/>
              <a:t>分析</a:t>
            </a:r>
            <a:r>
              <a:rPr lang="zh-TW" altLang="en-US" dirty="0" smtClean="0"/>
              <a:t>搜尋關鍵字，尋求及驗證行銷策略</a:t>
            </a:r>
          </a:p>
          <a:p>
            <a:pPr lvl="0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圓形圖 4"/>
          <p:cNvSpPr txBox="1"/>
          <p:nvPr/>
        </p:nvSpPr>
        <p:spPr>
          <a:xfrm>
            <a:off x="10748969" y="-397769"/>
            <a:ext cx="1115290" cy="13557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48920" tIns="248920" rIns="248920" bIns="248920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3500" kern="1200" dirty="0" smtClean="0"/>
              <a:t>營運優化</a:t>
            </a:r>
            <a:endParaRPr lang="zh-TW" altLang="en-US" sz="3500" kern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284"/>
            <a:ext cx="5747646" cy="3137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26" y="2296284"/>
            <a:ext cx="5933604" cy="32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4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49135"/>
            <a:ext cx="10515600" cy="5827828"/>
          </a:xfrm>
        </p:spPr>
        <p:txBody>
          <a:bodyPr/>
          <a:lstStyle/>
          <a:p>
            <a:r>
              <a:rPr lang="zh-TW" altLang="en-US" sz="4400" dirty="0" smtClean="0"/>
              <a:t>營運優化</a:t>
            </a:r>
            <a:r>
              <a:rPr lang="en-US" altLang="zh-TW" sz="4400" dirty="0" smtClean="0"/>
              <a:t>---</a:t>
            </a:r>
            <a:r>
              <a:rPr lang="zh-TW" altLang="en-US" sz="4400" dirty="0" smtClean="0"/>
              <a:t>輿情分析</a:t>
            </a:r>
            <a:endParaRPr lang="en-US" altLang="zh-TW" sz="4400" dirty="0" smtClean="0"/>
          </a:p>
          <a:p>
            <a:r>
              <a:rPr lang="zh-TW" altLang="en-US" dirty="0" smtClean="0"/>
              <a:t>藉由</a:t>
            </a:r>
            <a:r>
              <a:rPr lang="zh-TW" altLang="en-US" dirty="0"/>
              <a:t>輿情</a:t>
            </a:r>
            <a:r>
              <a:rPr lang="zh-TW" altLang="en-US" dirty="0" smtClean="0"/>
              <a:t>分析工具，蒐集本基金相關消息，若有負面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</a:t>
            </a:r>
            <a:r>
              <a:rPr lang="zh-TW" altLang="en-US" dirty="0" smtClean="0"/>
              <a:t>消息，則及時研擬對策以及時因應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74" y="2302867"/>
            <a:ext cx="8972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5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349135"/>
            <a:ext cx="10515600" cy="5827828"/>
          </a:xfrm>
        </p:spPr>
        <p:txBody>
          <a:bodyPr/>
          <a:lstStyle/>
          <a:p>
            <a:r>
              <a:rPr lang="zh-TW" altLang="en-US" sz="4000" dirty="0"/>
              <a:t>營運優化</a:t>
            </a:r>
            <a:r>
              <a:rPr lang="en-US" altLang="zh-TW" sz="4000" dirty="0"/>
              <a:t>---</a:t>
            </a:r>
            <a:r>
              <a:rPr lang="zh-TW" altLang="en-US" sz="4000" dirty="0"/>
              <a:t>輿情分析</a:t>
            </a:r>
            <a:endParaRPr lang="en-US" altLang="zh-TW" sz="4000" dirty="0"/>
          </a:p>
          <a:p>
            <a:r>
              <a:rPr lang="en-US" altLang="zh-TW" b="1" dirty="0" smtClean="0"/>
              <a:t>(</a:t>
            </a:r>
            <a:r>
              <a:rPr lang="zh-TW" altLang="en-US" b="1" dirty="0" smtClean="0"/>
              <a:t>一</a:t>
            </a:r>
            <a:r>
              <a:rPr lang="en-US" altLang="zh-TW" b="1" dirty="0" smtClean="0"/>
              <a:t>)</a:t>
            </a:r>
            <a:r>
              <a:rPr lang="zh-TW" altLang="zh-TW" b="1" dirty="0" smtClean="0"/>
              <a:t>數據</a:t>
            </a:r>
            <a:r>
              <a:rPr lang="zh-TW" altLang="zh-TW" b="1" dirty="0"/>
              <a:t>爬蟲</a:t>
            </a:r>
            <a:r>
              <a:rPr lang="zh-TW" altLang="zh-TW" b="1" dirty="0" smtClean="0"/>
              <a:t>工具</a:t>
            </a:r>
            <a:endParaRPr lang="en-US" altLang="zh-TW" b="1" dirty="0" smtClean="0"/>
          </a:p>
          <a:p>
            <a:r>
              <a:rPr lang="en-US" altLang="zh-TW" b="1" dirty="0" smtClean="0"/>
              <a:t>(</a:t>
            </a:r>
            <a:r>
              <a:rPr lang="zh-TW" altLang="en-US" b="1" dirty="0" smtClean="0"/>
              <a:t>二</a:t>
            </a:r>
            <a:r>
              <a:rPr lang="en-US" altLang="zh-TW" b="1" dirty="0" smtClean="0"/>
              <a:t>)</a:t>
            </a:r>
            <a:r>
              <a:rPr lang="zh-TW" altLang="zh-TW" b="1" dirty="0" smtClean="0"/>
              <a:t>文</a:t>
            </a:r>
            <a:r>
              <a:rPr lang="zh-TW" altLang="zh-TW" b="1" dirty="0"/>
              <a:t>本分析</a:t>
            </a:r>
            <a:r>
              <a:rPr lang="zh-TW" altLang="zh-TW" b="1" dirty="0" smtClean="0"/>
              <a:t>工具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zh-TW" dirty="0"/>
              <a:t>通過分詞處理、詞頻分析、語義網絡分析等，挖掘潛藏其中的關鍵</a:t>
            </a:r>
            <a:r>
              <a:rPr lang="zh-TW" altLang="zh-TW" dirty="0" smtClean="0"/>
              <a:t>信息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We are family</a:t>
            </a:r>
          </a:p>
          <a:p>
            <a:pPr marL="0" indent="0">
              <a:buNone/>
            </a:pPr>
            <a:r>
              <a:rPr lang="zh-TW" altLang="en-US" dirty="0" smtClean="0"/>
              <a:t>南京市長江大橋  南京</a:t>
            </a:r>
            <a:r>
              <a:rPr lang="en-US" altLang="zh-TW" dirty="0" smtClean="0"/>
              <a:t>/</a:t>
            </a:r>
            <a:r>
              <a:rPr lang="zh-TW" altLang="en-US" dirty="0" smtClean="0"/>
              <a:t>市長</a:t>
            </a:r>
            <a:r>
              <a:rPr lang="en-US" altLang="zh-TW" dirty="0" smtClean="0"/>
              <a:t>/</a:t>
            </a:r>
            <a:r>
              <a:rPr lang="zh-TW" altLang="en-US" dirty="0" smtClean="0"/>
              <a:t>江大橋   南京市</a:t>
            </a:r>
            <a:r>
              <a:rPr lang="en-US" altLang="zh-TW" dirty="0" smtClean="0"/>
              <a:t>/</a:t>
            </a:r>
            <a:r>
              <a:rPr lang="zh-TW" altLang="en-US" dirty="0" smtClean="0"/>
              <a:t>長江</a:t>
            </a:r>
            <a:r>
              <a:rPr lang="en-US" altLang="zh-TW" dirty="0" smtClean="0"/>
              <a:t>/</a:t>
            </a:r>
            <a:r>
              <a:rPr lang="zh-TW" altLang="en-US" dirty="0" smtClean="0"/>
              <a:t>大橋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南京市</a:t>
            </a:r>
            <a:r>
              <a:rPr lang="en-US" altLang="zh-TW" dirty="0" smtClean="0"/>
              <a:t>/</a:t>
            </a:r>
            <a:r>
              <a:rPr lang="zh-TW" altLang="en-US" dirty="0" smtClean="0"/>
              <a:t>長江大橋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 smtClean="0"/>
              <a:t>(</a:t>
            </a:r>
            <a:r>
              <a:rPr lang="zh-TW" altLang="en-US" b="1" dirty="0" smtClean="0"/>
              <a:t>三</a:t>
            </a:r>
            <a:r>
              <a:rPr lang="en-US" altLang="zh-TW" b="1" dirty="0" smtClean="0"/>
              <a:t>)</a:t>
            </a:r>
            <a:r>
              <a:rPr lang="zh-TW" altLang="zh-TW" b="1" dirty="0" smtClean="0"/>
              <a:t>文</a:t>
            </a:r>
            <a:r>
              <a:rPr lang="zh-TW" altLang="zh-TW" b="1" dirty="0"/>
              <a:t>本數據可視化</a:t>
            </a:r>
            <a:r>
              <a:rPr lang="zh-TW" altLang="zh-TW" b="1" dirty="0" smtClean="0"/>
              <a:t>工具</a:t>
            </a:r>
            <a:endParaRPr lang="en-US" altLang="zh-TW" b="1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b="1" dirty="0"/>
          </a:p>
          <a:p>
            <a:pPr marL="0" indent="0">
              <a:buNone/>
            </a:pPr>
            <a:endParaRPr lang="en-US" altLang="zh-TW" b="1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數據爬蟲工具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7240250" y="15487650"/>
            <a:ext cx="12192000" cy="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：可以根據我們的需要免費從網站上爬取數據（在設有反爬蟲機制的渠道，獲取輿情數據的難度會增加）。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文本分析工具</a:t>
            </a: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：通過分詞處理、詞頻分析、語義網絡分析等，挖掘潛藏其中的關鍵信息，把握深層的關係和結構。根據筆者的實際使用經驗，文本分析工具ROST的功能完善，在文本數據量不太大的情況下基本能滿足中文輿情分析的需要。如果對於文本分析結果有更高的要求，可使用Python、R等程式語言進行處理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inherit"/>
              </a:rPr>
              <a:t>文本數據可視化工具</a:t>
            </a: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：使用工具將文本分析結果以可視化的形式（如詞雲圖、語義網絡圖）呈現出來，便於從中直觀的發現價值點。</a:t>
            </a:r>
            <a:r>
              <a:rPr kumimoji="0" lang="zh-TW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</a:rPr>
              <a:t>原文網址：</a:t>
            </a:r>
            <a:r>
              <a:rPr kumimoji="0" lang="zh-TW" altLang="zh-TW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Open Sans"/>
                <a:hlinkClick r:id="rId2"/>
              </a:rPr>
              <a:t>https://kknews.cc/zh-tw/tech/6naeklm.html</a:t>
            </a:r>
            <a:r>
              <a:rPr kumimoji="0" lang="zh-TW" altLang="zh-TW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84" y="4731000"/>
            <a:ext cx="1568574" cy="14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風險預測與管理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介接政府開放資料，挖掘風險因子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介接商工平台開放資料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提供審案同仁參考</a:t>
            </a: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36" y="1375020"/>
            <a:ext cx="6217920" cy="52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889461" y="598517"/>
            <a:ext cx="4580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介接商工平台開放資料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22959" y="1113905"/>
            <a:ext cx="311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外網加速申請效率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1" y="2019992"/>
            <a:ext cx="5371052" cy="375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70" y="2019991"/>
            <a:ext cx="5514517" cy="410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介接商工平台開放</a:t>
            </a:r>
            <a:r>
              <a:rPr lang="zh-TW" altLang="en-US" sz="2800" dirty="0" smtClean="0"/>
              <a:t>資料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三</a:t>
            </a:r>
            <a:r>
              <a:rPr lang="en-US" altLang="zh-TW" dirty="0" smtClean="0"/>
              <a:t>)</a:t>
            </a:r>
            <a:r>
              <a:rPr lang="zh-TW" altLang="en-US" dirty="0" smtClean="0"/>
              <a:t>分析商工平台開放資料</a:t>
            </a:r>
            <a:endParaRPr lang="en-US" altLang="zh-TW" dirty="0" smtClean="0"/>
          </a:p>
          <a:p>
            <a:r>
              <a:rPr lang="zh-TW" altLang="en-US" dirty="0" smtClean="0"/>
              <a:t>估算平均存活率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計算資本額屬中小企業之公司，自設立登記至停業、解散</a:t>
            </a:r>
            <a:r>
              <a:rPr lang="en-US" altLang="zh-TW" dirty="0"/>
              <a:t>…</a:t>
            </a:r>
            <a:r>
              <a:rPr lang="zh-TW" altLang="en-US" dirty="0"/>
              <a:t>等，其平均存活率，比較有無地區別之差異，並與本基金內部資料比較</a:t>
            </a:r>
            <a:endParaRPr lang="en-US" altLang="zh-TW" dirty="0"/>
          </a:p>
          <a:p>
            <a:r>
              <a:rPr lang="zh-TW" altLang="en-US" dirty="0" smtClean="0"/>
              <a:t>估算送保戶覆蓋率</a:t>
            </a:r>
            <a:endParaRPr lang="en-US" altLang="zh-TW" dirty="0" smtClean="0"/>
          </a:p>
          <a:p>
            <a:r>
              <a:rPr lang="zh-TW" altLang="en-US" dirty="0" smtClean="0"/>
              <a:t>發掘潛在客戶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送保戶之上下游廠商，如未送保，評估鼓勵送保之可能性</a:t>
            </a:r>
            <a:endParaRPr lang="en-US" altLang="zh-TW" dirty="0"/>
          </a:p>
          <a:p>
            <a:r>
              <a:rPr lang="zh-TW" altLang="en-US" dirty="0" smtClean="0"/>
              <a:t>送保案預警機制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en-US" dirty="0" smtClean="0"/>
              <a:t>本基金未逾期之送保戶與商工登記平台，如有停業、撤銷等情形者，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en-US" dirty="0" smtClean="0"/>
              <a:t>可將相關資料送業務部門進行評估。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</a:t>
            </a:r>
          </a:p>
          <a:p>
            <a:pPr marL="0" indent="0">
              <a:buNone/>
            </a:pPr>
            <a:endParaRPr lang="zh-TW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48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1444</Words>
  <Application>Microsoft Office PowerPoint</Application>
  <PresentationFormat>寬螢幕</PresentationFormat>
  <Paragraphs>141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inherit</vt:lpstr>
      <vt:lpstr>Open Sans</vt:lpstr>
      <vt:lpstr>新細明體</vt:lpstr>
      <vt:lpstr>Arial</vt:lpstr>
      <vt:lpstr>Calibri</vt:lpstr>
      <vt:lpstr>Calibri Light</vt:lpstr>
      <vt:lpstr>Office 佈景主題</vt:lpstr>
      <vt:lpstr>PowerPoint 簡報</vt:lpstr>
      <vt:lpstr>營運優化--了解金融機構送保行為及政策 </vt:lpstr>
      <vt:lpstr>營運優化—網站流量分析 </vt:lpstr>
      <vt:lpstr>PowerPoint 簡報</vt:lpstr>
      <vt:lpstr>PowerPoint 簡報</vt:lpstr>
      <vt:lpstr>PowerPoint 簡報</vt:lpstr>
      <vt:lpstr>風險預測與管理—介接政府開放資料，挖掘風險因子</vt:lpstr>
      <vt:lpstr>PowerPoint 簡報</vt:lpstr>
      <vt:lpstr>介接商工平台開放資料</vt:lpstr>
      <vt:lpstr>預計介接公共工程委員會拒絶往來廠商名單</vt:lpstr>
      <vt:lpstr>拒絶往來廠商名單</vt:lpstr>
      <vt:lpstr>PowerPoint 簡報</vt:lpstr>
      <vt:lpstr>風險預測與管理—發展保證人送保總額度控管功能</vt:lpstr>
      <vt:lpstr>風險預測與管理--分析違約關聯性</vt:lpstr>
      <vt:lpstr>資料加值運用—開放資料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資料加值運用—發展送保企業地區關懷導向功能</vt:lpstr>
      <vt:lpstr>資料加值運用—定期發布中小企業營運概況</vt:lpstr>
      <vt:lpstr>審案評分模型--資料變數分類與處理</vt:lpstr>
      <vt:lpstr>審案評分模型—發展風險區隔模型</vt:lpstr>
      <vt:lpstr>審案評分模型--輔助人工審案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許虹巾</dc:creator>
  <cp:lastModifiedBy>許虹巾</cp:lastModifiedBy>
  <cp:revision>170</cp:revision>
  <dcterms:created xsi:type="dcterms:W3CDTF">2018-08-16T01:35:42Z</dcterms:created>
  <dcterms:modified xsi:type="dcterms:W3CDTF">2018-08-20T09:11:49Z</dcterms:modified>
</cp:coreProperties>
</file>